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 id="2147483680" r:id="rId5"/>
    <p:sldMasterId id="2147483681" r:id="rId6"/>
  </p:sldMasterIdLst>
  <p:notesMasterIdLst>
    <p:notesMasterId r:id="rId29"/>
  </p:notesMasterIdLst>
  <p:sldIdLst>
    <p:sldId id="256" r:id="rId7"/>
    <p:sldId id="257" r:id="rId8"/>
    <p:sldId id="258" r:id="rId9"/>
    <p:sldId id="259" r:id="rId10"/>
    <p:sldId id="260" r:id="rId11"/>
    <p:sldId id="261" r:id="rId12"/>
    <p:sldId id="262" r:id="rId13"/>
    <p:sldId id="263" r:id="rId14"/>
    <p:sldId id="264" r:id="rId15"/>
    <p:sldId id="265" r:id="rId16"/>
    <p:sldId id="275" r:id="rId17"/>
    <p:sldId id="276" r:id="rId18"/>
    <p:sldId id="273" r:id="rId19"/>
    <p:sldId id="266" r:id="rId20"/>
    <p:sldId id="267" r:id="rId21"/>
    <p:sldId id="268" r:id="rId22"/>
    <p:sldId id="269" r:id="rId23"/>
    <p:sldId id="270" r:id="rId24"/>
    <p:sldId id="271" r:id="rId25"/>
    <p:sldId id="272" r:id="rId26"/>
    <p:sldId id="278" r:id="rId27"/>
    <p:sldId id="274" r:id="rId28"/>
  </p:sldIdLst>
  <p:sldSz cx="9144000" cy="5143500" type="screen16x9"/>
  <p:notesSz cx="6858000" cy="9144000"/>
  <p:embeddedFontLst>
    <p:embeddedFont>
      <p:font typeface="Cabin" panose="020B060402020202020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Impact" panose="020B0806030902050204"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77937F-622D-416F-AB03-313E731260CD}">
  <a:tblStyle styleId="{2B77937F-622D-416F-AB03-313E731260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7.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ina COOPER" userId="7f2b4663-0468-4605-9163-1ba4158276d8" providerId="ADAL" clId="{E6A1E80D-6A7D-43E2-9A3D-FCF905D10252}"/>
    <pc:docChg chg="modSld">
      <pc:chgData name="Sarina COOPER" userId="7f2b4663-0468-4605-9163-1ba4158276d8" providerId="ADAL" clId="{E6A1E80D-6A7D-43E2-9A3D-FCF905D10252}" dt="2022-07-21T00:20:36.232" v="34" actId="6549"/>
      <pc:docMkLst>
        <pc:docMk/>
      </pc:docMkLst>
      <pc:sldChg chg="modSp mod">
        <pc:chgData name="Sarina COOPER" userId="7f2b4663-0468-4605-9163-1ba4158276d8" providerId="ADAL" clId="{E6A1E80D-6A7D-43E2-9A3D-FCF905D10252}" dt="2022-07-21T00:20:36.232" v="34" actId="6549"/>
        <pc:sldMkLst>
          <pc:docMk/>
          <pc:sldMk cId="0" sldId="256"/>
        </pc:sldMkLst>
        <pc:spChg chg="mod">
          <ac:chgData name="Sarina COOPER" userId="7f2b4663-0468-4605-9163-1ba4158276d8" providerId="ADAL" clId="{E6A1E80D-6A7D-43E2-9A3D-FCF905D10252}" dt="2022-07-21T00:20:36.232" v="34" actId="6549"/>
          <ac:spMkLst>
            <pc:docMk/>
            <pc:sldMk cId="0" sldId="256"/>
            <ac:spMk id="1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f8b36b1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f8b36b1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f8b36b1a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f8b36b1a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934f63c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934f63c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extLst>
      <p:ext uri="{BB962C8B-B14F-4D97-AF65-F5344CB8AC3E}">
        <p14:creationId xmlns:p14="http://schemas.microsoft.com/office/powerpoint/2010/main" val="45577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6a71ac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6a71ac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fa533c30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fa533c30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fa533c30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fa533c30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fa533c30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fa533c30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fa533c302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fa533c302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fa533c302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fa533c302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fa533c302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fa533c302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1" name="Google Shape;61;p1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2" name="Google Shape;62;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4" name="Google Shape;74;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5" name="Google Shape;75;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76"/>
        <p:cNvGrpSpPr/>
        <p:nvPr/>
      </p:nvGrpSpPr>
      <p:grpSpPr>
        <a:xfrm>
          <a:off x="0" y="0"/>
          <a:ext cx="0" cy="0"/>
          <a:chOff x="0" y="0"/>
          <a:chExt cx="0" cy="0"/>
        </a:xfrm>
      </p:grpSpPr>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1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79" name="Google Shape;79;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3" name="Google Shape;83;p1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86" name="Google Shape;86;p1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87"/>
        <p:cNvGrpSpPr/>
        <p:nvPr/>
      </p:nvGrpSpPr>
      <p:grpSpPr>
        <a:xfrm>
          <a:off x="0" y="0"/>
          <a:ext cx="0" cy="0"/>
          <a:chOff x="0" y="0"/>
          <a:chExt cx="0" cy="0"/>
        </a:xfrm>
      </p:grpSpPr>
      <p:sp>
        <p:nvSpPr>
          <p:cNvPr id="88" name="Google Shape;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9" name="Google Shape;89;p1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0" name="Google Shape;90;p1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2" name="Google Shape;92;p1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96" name="Google Shape;96;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99"/>
        <p:cNvGrpSpPr/>
        <p:nvPr/>
      </p:nvGrpSpPr>
      <p:grpSpPr>
        <a:xfrm>
          <a:off x="0" y="0"/>
          <a:ext cx="0" cy="0"/>
          <a:chOff x="0" y="0"/>
          <a:chExt cx="0" cy="0"/>
        </a:xfrm>
      </p:grpSpPr>
      <p:sp>
        <p:nvSpPr>
          <p:cNvPr id="100" name="Google Shape;10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1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2" name="Google Shape;102;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1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5"/>
        <p:cNvGrpSpPr/>
        <p:nvPr/>
      </p:nvGrpSpPr>
      <p:grpSpPr>
        <a:xfrm>
          <a:off x="0" y="0"/>
          <a:ext cx="0" cy="0"/>
          <a:chOff x="0" y="0"/>
          <a:chExt cx="0" cy="0"/>
        </a:xfrm>
      </p:grpSpPr>
      <p:sp>
        <p:nvSpPr>
          <p:cNvPr id="106" name="Google Shape;10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1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08" name="Google Shape;108;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1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1"/>
        <p:cNvGrpSpPr/>
        <p:nvPr/>
      </p:nvGrpSpPr>
      <p:grpSpPr>
        <a:xfrm>
          <a:off x="0" y="0"/>
          <a:ext cx="0" cy="0"/>
          <a:chOff x="0" y="0"/>
          <a:chExt cx="0" cy="0"/>
        </a:xfrm>
      </p:grpSpPr>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2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4" name="Google Shape;114;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9" name="Google Shape;119;p2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0" name="Google Shape;120;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2" name="Google Shape;122;p2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5"/>
        <p:cNvGrpSpPr/>
        <p:nvPr/>
      </p:nvGrpSpPr>
      <p:grpSpPr>
        <a:xfrm>
          <a:off x="0" y="0"/>
          <a:ext cx="0" cy="0"/>
          <a:chOff x="0" y="0"/>
          <a:chExt cx="0" cy="0"/>
        </a:xfrm>
      </p:grpSpPr>
      <p:sp>
        <p:nvSpPr>
          <p:cNvPr id="16" name="Google Shape;16;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7" name="Google Shape;17;p3"/>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32" name="Google Shape;132;p2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33" name="Google Shape;133;p2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36" name="Google Shape;136;p24"/>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37"/>
        <p:cNvGrpSpPr/>
        <p:nvPr/>
      </p:nvGrpSpPr>
      <p:grpSpPr>
        <a:xfrm>
          <a:off x="0" y="0"/>
          <a:ext cx="0" cy="0"/>
          <a:chOff x="0" y="0"/>
          <a:chExt cx="0" cy="0"/>
        </a:xfrm>
      </p:grpSpPr>
      <p:sp>
        <p:nvSpPr>
          <p:cNvPr id="138" name="Google Shape;138;p25"/>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39" name="Google Shape;139;p25"/>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40"/>
        <p:cNvGrpSpPr/>
        <p:nvPr/>
      </p:nvGrpSpPr>
      <p:grpSpPr>
        <a:xfrm>
          <a:off x="0" y="0"/>
          <a:ext cx="0" cy="0"/>
          <a:chOff x="0" y="0"/>
          <a:chExt cx="0" cy="0"/>
        </a:xfrm>
      </p:grpSpPr>
      <p:sp>
        <p:nvSpPr>
          <p:cNvPr id="141" name="Google Shape;14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2" name="Google Shape;142;p2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43" name="Google Shape;143;p2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144"/>
        <p:cNvGrpSpPr/>
        <p:nvPr/>
      </p:nvGrpSpPr>
      <p:grpSpPr>
        <a:xfrm>
          <a:off x="0" y="0"/>
          <a:ext cx="0" cy="0"/>
          <a:chOff x="0" y="0"/>
          <a:chExt cx="0" cy="0"/>
        </a:xfrm>
      </p:grpSpPr>
      <p:sp>
        <p:nvSpPr>
          <p:cNvPr id="145" name="Google Shape;14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2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147" name="Google Shape;147;p2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150" name="Google Shape;150;p2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151"/>
        <p:cNvGrpSpPr/>
        <p:nvPr/>
      </p:nvGrpSpPr>
      <p:grpSpPr>
        <a:xfrm>
          <a:off x="0" y="0"/>
          <a:ext cx="0" cy="0"/>
          <a:chOff x="0" y="0"/>
          <a:chExt cx="0" cy="0"/>
        </a:xfrm>
      </p:grpSpPr>
      <p:sp>
        <p:nvSpPr>
          <p:cNvPr id="152" name="Google Shape;1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3" name="Google Shape;153;p2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154" name="Google Shape;154;p2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6" name="Google Shape;156;p2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57"/>
        <p:cNvGrpSpPr/>
        <p:nvPr/>
      </p:nvGrpSpPr>
      <p:grpSpPr>
        <a:xfrm>
          <a:off x="0" y="0"/>
          <a:ext cx="0" cy="0"/>
          <a:chOff x="0" y="0"/>
          <a:chExt cx="0" cy="0"/>
        </a:xfrm>
      </p:grpSpPr>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2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60" name="Google Shape;160;p2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2" name="Google Shape;162;p2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63"/>
        <p:cNvGrpSpPr/>
        <p:nvPr/>
      </p:nvGrpSpPr>
      <p:grpSpPr>
        <a:xfrm>
          <a:off x="0" y="0"/>
          <a:ext cx="0" cy="0"/>
          <a:chOff x="0" y="0"/>
          <a:chExt cx="0" cy="0"/>
        </a:xfrm>
      </p:grpSpPr>
      <p:sp>
        <p:nvSpPr>
          <p:cNvPr id="164" name="Google Shape;16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5" name="Google Shape;165;p3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66" name="Google Shape;166;p3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3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9"/>
        <p:cNvGrpSpPr/>
        <p:nvPr/>
      </p:nvGrpSpPr>
      <p:grpSpPr>
        <a:xfrm>
          <a:off x="0" y="0"/>
          <a:ext cx="0" cy="0"/>
          <a:chOff x="0" y="0"/>
          <a:chExt cx="0" cy="0"/>
        </a:xfrm>
      </p:grpSpPr>
      <p:sp>
        <p:nvSpPr>
          <p:cNvPr id="170" name="Google Shape;17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1" name="Google Shape;171;p3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72" name="Google Shape;172;p3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4" name="Google Shape;174;p3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75"/>
        <p:cNvGrpSpPr/>
        <p:nvPr/>
      </p:nvGrpSpPr>
      <p:grpSpPr>
        <a:xfrm>
          <a:off x="0" y="0"/>
          <a:ext cx="0" cy="0"/>
          <a:chOff x="0" y="0"/>
          <a:chExt cx="0" cy="0"/>
        </a:xfrm>
      </p:grpSpPr>
      <p:sp>
        <p:nvSpPr>
          <p:cNvPr id="176" name="Google Shape;1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7" name="Google Shape;177;p3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78" name="Google Shape;178;p3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0" name="Google Shape;180;p3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81"/>
        <p:cNvGrpSpPr/>
        <p:nvPr/>
      </p:nvGrpSpPr>
      <p:grpSpPr>
        <a:xfrm>
          <a:off x="0" y="0"/>
          <a:ext cx="0" cy="0"/>
          <a:chOff x="0" y="0"/>
          <a:chExt cx="0" cy="0"/>
        </a:xfrm>
      </p:grpSpPr>
      <p:sp>
        <p:nvSpPr>
          <p:cNvPr id="182" name="Google Shape;18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3" name="Google Shape;183;p3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84" name="Google Shape;184;p3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6" name="Google Shape;186;p3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938759" y="286789"/>
            <a:ext cx="7633800" cy="11190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2"/>
              </a:buClr>
              <a:buSzPts val="3800"/>
              <a:buFont typeface="Impact"/>
              <a:buNone/>
              <a:defRPr sz="3800" b="0" i="0" u="none" strike="noStrike" cap="none">
                <a:solidFill>
                  <a:schemeClr val="dk2"/>
                </a:solidFill>
                <a:latin typeface="Impact"/>
                <a:ea typeface="Impact"/>
                <a:cs typeface="Impact"/>
                <a:sym typeface="Impac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189" name="Google Shape;189;p34"/>
          <p:cNvSpPr txBox="1">
            <a:spLocks noGrp="1"/>
          </p:cNvSpPr>
          <p:nvPr>
            <p:ph type="body" idx="1"/>
          </p:nvPr>
        </p:nvSpPr>
        <p:spPr>
          <a:xfrm>
            <a:off x="938759" y="1714501"/>
            <a:ext cx="7633800" cy="26952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0000"/>
              </a:lnSpc>
              <a:spcBef>
                <a:spcPts val="500"/>
              </a:spcBef>
              <a:spcAft>
                <a:spcPts val="0"/>
              </a:spcAft>
              <a:buClr>
                <a:schemeClr val="dk2"/>
              </a:buClr>
              <a:buSzPts val="1500"/>
              <a:buFont typeface="Arial"/>
              <a:buChar char="•"/>
              <a:defRPr sz="1500" b="0" i="0" u="none" strike="noStrike" cap="none">
                <a:solidFill>
                  <a:srgbClr val="595959"/>
                </a:solidFill>
                <a:latin typeface="Cabin"/>
                <a:ea typeface="Cabin"/>
                <a:cs typeface="Cabin"/>
                <a:sym typeface="Cabin"/>
              </a:defRPr>
            </a:lvl1pPr>
            <a:lvl2pPr marL="914400" marR="0" lvl="1" indent="-317500" algn="l" rtl="0">
              <a:lnSpc>
                <a:spcPct val="110000"/>
              </a:lnSpc>
              <a:spcBef>
                <a:spcPts val="1600"/>
              </a:spcBef>
              <a:spcAft>
                <a:spcPts val="0"/>
              </a:spcAft>
              <a:buClr>
                <a:schemeClr val="dk2"/>
              </a:buClr>
              <a:buSzPts val="1400"/>
              <a:buFont typeface="Cabin"/>
              <a:buChar char="–"/>
              <a:defRPr sz="1400" b="0" i="0" u="none" strike="noStrike" cap="none">
                <a:solidFill>
                  <a:srgbClr val="595959"/>
                </a:solidFill>
                <a:latin typeface="Cabin"/>
                <a:ea typeface="Cabin"/>
                <a:cs typeface="Cabin"/>
                <a:sym typeface="Cabin"/>
              </a:defRPr>
            </a:lvl2pPr>
            <a:lvl3pPr marL="1371600" marR="0" lvl="2" indent="-304800" algn="l" rtl="0">
              <a:lnSpc>
                <a:spcPct val="110000"/>
              </a:lnSpc>
              <a:spcBef>
                <a:spcPts val="1600"/>
              </a:spcBef>
              <a:spcAft>
                <a:spcPts val="0"/>
              </a:spcAft>
              <a:buClr>
                <a:schemeClr val="dk2"/>
              </a:buClr>
              <a:buSzPts val="1200"/>
              <a:buFont typeface="Arial"/>
              <a:buChar char="•"/>
              <a:defRPr sz="1200" b="0" i="0" u="none" strike="noStrike" cap="none">
                <a:solidFill>
                  <a:srgbClr val="595959"/>
                </a:solidFill>
                <a:latin typeface="Cabin"/>
                <a:ea typeface="Cabin"/>
                <a:cs typeface="Cabin"/>
                <a:sym typeface="Cabin"/>
              </a:defRPr>
            </a:lvl3pPr>
            <a:lvl4pPr marL="1828800" marR="0" lvl="3" indent="-298450" algn="l" rtl="0">
              <a:lnSpc>
                <a:spcPct val="110000"/>
              </a:lnSpc>
              <a:spcBef>
                <a:spcPts val="1600"/>
              </a:spcBef>
              <a:spcAft>
                <a:spcPts val="0"/>
              </a:spcAft>
              <a:buClr>
                <a:schemeClr val="dk2"/>
              </a:buClr>
              <a:buSzPts val="1100"/>
              <a:buFont typeface="Cabin"/>
              <a:buChar char="–"/>
              <a:defRPr sz="1100" b="0" i="0" u="none" strike="noStrike" cap="none">
                <a:solidFill>
                  <a:srgbClr val="595959"/>
                </a:solidFill>
                <a:latin typeface="Cabin"/>
                <a:ea typeface="Cabin"/>
                <a:cs typeface="Cabin"/>
                <a:sym typeface="Cabin"/>
              </a:defRPr>
            </a:lvl4pPr>
            <a:lvl5pPr marL="2286000" marR="0" lvl="4" indent="-298450" algn="l" rtl="0">
              <a:lnSpc>
                <a:spcPct val="110000"/>
              </a:lnSpc>
              <a:spcBef>
                <a:spcPts val="1600"/>
              </a:spcBef>
              <a:spcAft>
                <a:spcPts val="0"/>
              </a:spcAft>
              <a:buClr>
                <a:schemeClr val="dk2"/>
              </a:buClr>
              <a:buSzPts val="1100"/>
              <a:buFont typeface="Arial"/>
              <a:buChar char="•"/>
              <a:defRPr sz="1100" b="0" i="0" u="none" strike="noStrike" cap="none">
                <a:solidFill>
                  <a:srgbClr val="595959"/>
                </a:solidFill>
                <a:latin typeface="Cabin"/>
                <a:ea typeface="Cabin"/>
                <a:cs typeface="Cabin"/>
                <a:sym typeface="Cabin"/>
              </a:defRPr>
            </a:lvl5pPr>
            <a:lvl6pPr marL="2743200" marR="0" lvl="5" indent="-298450" algn="l" rtl="0">
              <a:lnSpc>
                <a:spcPct val="110000"/>
              </a:lnSpc>
              <a:spcBef>
                <a:spcPts val="1600"/>
              </a:spcBef>
              <a:spcAft>
                <a:spcPts val="0"/>
              </a:spcAft>
              <a:buClr>
                <a:schemeClr val="dk2"/>
              </a:buClr>
              <a:buSzPts val="1100"/>
              <a:buFont typeface="Cabin"/>
              <a:buChar char="–"/>
              <a:defRPr sz="1100" b="0" i="0" u="none" strike="noStrike" cap="none">
                <a:solidFill>
                  <a:srgbClr val="595959"/>
                </a:solidFill>
                <a:latin typeface="Cabin"/>
                <a:ea typeface="Cabin"/>
                <a:cs typeface="Cabin"/>
                <a:sym typeface="Cabin"/>
              </a:defRPr>
            </a:lvl6pPr>
            <a:lvl7pPr marL="3200400" marR="0" lvl="6" indent="-298450" algn="l" rtl="0">
              <a:lnSpc>
                <a:spcPct val="110000"/>
              </a:lnSpc>
              <a:spcBef>
                <a:spcPts val="1600"/>
              </a:spcBef>
              <a:spcAft>
                <a:spcPts val="0"/>
              </a:spcAft>
              <a:buClr>
                <a:schemeClr val="dk2"/>
              </a:buClr>
              <a:buSzPts val="1100"/>
              <a:buFont typeface="Arial"/>
              <a:buChar char="•"/>
              <a:defRPr sz="1100" b="0" i="0" u="none" strike="noStrike" cap="none">
                <a:solidFill>
                  <a:srgbClr val="595959"/>
                </a:solidFill>
                <a:latin typeface="Cabin"/>
                <a:ea typeface="Cabin"/>
                <a:cs typeface="Cabin"/>
                <a:sym typeface="Cabin"/>
              </a:defRPr>
            </a:lvl7pPr>
            <a:lvl8pPr marL="3657600" marR="0" lvl="7" indent="-298450" algn="l" rtl="0">
              <a:lnSpc>
                <a:spcPct val="110000"/>
              </a:lnSpc>
              <a:spcBef>
                <a:spcPts val="1600"/>
              </a:spcBef>
              <a:spcAft>
                <a:spcPts val="0"/>
              </a:spcAft>
              <a:buClr>
                <a:schemeClr val="dk2"/>
              </a:buClr>
              <a:buSzPts val="1100"/>
              <a:buFont typeface="Cabin"/>
              <a:buChar char="–"/>
              <a:defRPr sz="1100" b="0" i="0" u="none" strike="noStrike" cap="none">
                <a:solidFill>
                  <a:srgbClr val="595959"/>
                </a:solidFill>
                <a:latin typeface="Cabin"/>
                <a:ea typeface="Cabin"/>
                <a:cs typeface="Cabin"/>
                <a:sym typeface="Cabin"/>
              </a:defRPr>
            </a:lvl8pPr>
            <a:lvl9pPr marL="4114800" marR="0" lvl="8" indent="-298450" algn="l" rtl="0">
              <a:lnSpc>
                <a:spcPct val="110000"/>
              </a:lnSpc>
              <a:spcBef>
                <a:spcPts val="1600"/>
              </a:spcBef>
              <a:spcAft>
                <a:spcPts val="1600"/>
              </a:spcAft>
              <a:buClr>
                <a:schemeClr val="dk2"/>
              </a:buClr>
              <a:buSzPts val="1100"/>
              <a:buFont typeface="Arial"/>
              <a:buChar char="•"/>
              <a:defRPr sz="1100" b="0" i="0" u="none" strike="noStrike" cap="none">
                <a:solidFill>
                  <a:srgbClr val="595959"/>
                </a:solidFill>
                <a:latin typeface="Cabin"/>
                <a:ea typeface="Cabin"/>
                <a:cs typeface="Cabin"/>
                <a:sym typeface="Cabin"/>
              </a:defRPr>
            </a:lvl9pPr>
          </a:lstStyle>
          <a:p>
            <a:endParaRPr/>
          </a:p>
        </p:txBody>
      </p:sp>
      <p:sp>
        <p:nvSpPr>
          <p:cNvPr id="190" name="Google Shape;190;p34"/>
          <p:cNvSpPr txBox="1">
            <a:spLocks noGrp="1"/>
          </p:cNvSpPr>
          <p:nvPr>
            <p:ph type="dt" idx="10"/>
          </p:nvPr>
        </p:nvSpPr>
        <p:spPr>
          <a:xfrm>
            <a:off x="938759" y="4781759"/>
            <a:ext cx="1747200" cy="261600"/>
          </a:xfrm>
          <a:prstGeom prst="rect">
            <a:avLst/>
          </a:prstGeom>
          <a:noFill/>
          <a:ln>
            <a:noFill/>
          </a:ln>
        </p:spPr>
        <p:txBody>
          <a:bodyPr spcFirstLastPara="1" wrap="square" lIns="68575" tIns="68575" rIns="68575" bIns="68575" anchor="ctr" anchorCtr="0">
            <a:noAutofit/>
          </a:bodyPr>
          <a:lstStyle>
            <a:lvl1pPr marR="0" lvl="0" algn="l" rtl="0">
              <a:spcBef>
                <a:spcPts val="0"/>
              </a:spcBef>
              <a:spcAft>
                <a:spcPts val="0"/>
              </a:spcAft>
              <a:buSzPts val="1100"/>
              <a:buNone/>
              <a:defRPr sz="900" b="0" i="0" u="none" strike="noStrike" cap="none">
                <a:solidFill>
                  <a:srgbClr val="595959"/>
                </a:solidFill>
                <a:latin typeface="Cabin"/>
                <a:ea typeface="Cabin"/>
                <a:cs typeface="Cabin"/>
                <a:sym typeface="Cabin"/>
              </a:defRPr>
            </a:lvl1pPr>
            <a:lvl2pPr marR="0" lvl="1" algn="l" rtl="0">
              <a:spcBef>
                <a:spcPts val="0"/>
              </a:spcBef>
              <a:spcAft>
                <a:spcPts val="0"/>
              </a:spcAft>
              <a:buSzPts val="1100"/>
              <a:buNone/>
              <a:defRPr sz="1400" b="0" i="0" u="none" strike="noStrike" cap="none">
                <a:solidFill>
                  <a:schemeClr val="dk1"/>
                </a:solidFill>
                <a:latin typeface="Cabin"/>
                <a:ea typeface="Cabin"/>
                <a:cs typeface="Cabin"/>
                <a:sym typeface="Cabin"/>
              </a:defRPr>
            </a:lvl2pPr>
            <a:lvl3pPr marR="0" lvl="2" algn="l" rtl="0">
              <a:spcBef>
                <a:spcPts val="0"/>
              </a:spcBef>
              <a:spcAft>
                <a:spcPts val="0"/>
              </a:spcAft>
              <a:buSzPts val="1100"/>
              <a:buNone/>
              <a:defRPr sz="1400" b="0" i="0" u="none" strike="noStrike" cap="none">
                <a:solidFill>
                  <a:schemeClr val="dk1"/>
                </a:solidFill>
                <a:latin typeface="Cabin"/>
                <a:ea typeface="Cabin"/>
                <a:cs typeface="Cabin"/>
                <a:sym typeface="Cabin"/>
              </a:defRPr>
            </a:lvl3pPr>
            <a:lvl4pPr marR="0" lvl="3" algn="l" rtl="0">
              <a:spcBef>
                <a:spcPts val="0"/>
              </a:spcBef>
              <a:spcAft>
                <a:spcPts val="0"/>
              </a:spcAft>
              <a:buSzPts val="1100"/>
              <a:buNone/>
              <a:defRPr sz="1400" b="0" i="0" u="none" strike="noStrike" cap="none">
                <a:solidFill>
                  <a:schemeClr val="dk1"/>
                </a:solidFill>
                <a:latin typeface="Cabin"/>
                <a:ea typeface="Cabin"/>
                <a:cs typeface="Cabin"/>
                <a:sym typeface="Cabin"/>
              </a:defRPr>
            </a:lvl4pPr>
            <a:lvl5pPr marR="0" lvl="4" algn="l" rtl="0">
              <a:spcBef>
                <a:spcPts val="0"/>
              </a:spcBef>
              <a:spcAft>
                <a:spcPts val="0"/>
              </a:spcAft>
              <a:buSzPts val="1100"/>
              <a:buNone/>
              <a:defRPr sz="1400" b="0" i="0" u="none" strike="noStrike" cap="none">
                <a:solidFill>
                  <a:schemeClr val="dk1"/>
                </a:solidFill>
                <a:latin typeface="Cabin"/>
                <a:ea typeface="Cabin"/>
                <a:cs typeface="Cabin"/>
                <a:sym typeface="Cabin"/>
              </a:defRPr>
            </a:lvl5pPr>
            <a:lvl6pPr marR="0" lvl="5" algn="l" rtl="0">
              <a:spcBef>
                <a:spcPts val="0"/>
              </a:spcBef>
              <a:spcAft>
                <a:spcPts val="0"/>
              </a:spcAft>
              <a:buSzPts val="1100"/>
              <a:buNone/>
              <a:defRPr sz="1400" b="0" i="0" u="none" strike="noStrike" cap="none">
                <a:solidFill>
                  <a:schemeClr val="dk1"/>
                </a:solidFill>
                <a:latin typeface="Cabin"/>
                <a:ea typeface="Cabin"/>
                <a:cs typeface="Cabin"/>
                <a:sym typeface="Cabin"/>
              </a:defRPr>
            </a:lvl6pPr>
            <a:lvl7pPr marR="0" lvl="6" algn="l" rtl="0">
              <a:spcBef>
                <a:spcPts val="0"/>
              </a:spcBef>
              <a:spcAft>
                <a:spcPts val="0"/>
              </a:spcAft>
              <a:buSzPts val="1100"/>
              <a:buNone/>
              <a:defRPr sz="1400" b="0" i="0" u="none" strike="noStrike" cap="none">
                <a:solidFill>
                  <a:schemeClr val="dk1"/>
                </a:solidFill>
                <a:latin typeface="Cabin"/>
                <a:ea typeface="Cabin"/>
                <a:cs typeface="Cabin"/>
                <a:sym typeface="Cabin"/>
              </a:defRPr>
            </a:lvl7pPr>
            <a:lvl8pPr marR="0" lvl="7" algn="l" rtl="0">
              <a:spcBef>
                <a:spcPts val="0"/>
              </a:spcBef>
              <a:spcAft>
                <a:spcPts val="0"/>
              </a:spcAft>
              <a:buSzPts val="1100"/>
              <a:buNone/>
              <a:defRPr sz="1400" b="0" i="0" u="none" strike="noStrike" cap="none">
                <a:solidFill>
                  <a:schemeClr val="dk1"/>
                </a:solidFill>
                <a:latin typeface="Cabin"/>
                <a:ea typeface="Cabin"/>
                <a:cs typeface="Cabin"/>
                <a:sym typeface="Cabin"/>
              </a:defRPr>
            </a:lvl8pPr>
            <a:lvl9pPr marR="0" lvl="8" algn="l" rtl="0">
              <a:spcBef>
                <a:spcPts val="0"/>
              </a:spcBef>
              <a:spcAft>
                <a:spcPts val="0"/>
              </a:spcAft>
              <a:buSzPts val="1100"/>
              <a:buNone/>
              <a:defRPr sz="1400" b="0" i="0" u="none" strike="noStrike" cap="none">
                <a:solidFill>
                  <a:schemeClr val="dk1"/>
                </a:solidFill>
                <a:latin typeface="Cabin"/>
                <a:ea typeface="Cabin"/>
                <a:cs typeface="Cabin"/>
                <a:sym typeface="Cabin"/>
              </a:defRPr>
            </a:lvl9pPr>
          </a:lstStyle>
          <a:p>
            <a:endParaRPr/>
          </a:p>
        </p:txBody>
      </p:sp>
      <p:sp>
        <p:nvSpPr>
          <p:cNvPr id="191" name="Google Shape;191;p34"/>
          <p:cNvSpPr txBox="1">
            <a:spLocks noGrp="1"/>
          </p:cNvSpPr>
          <p:nvPr>
            <p:ph type="ftr" idx="11"/>
          </p:nvPr>
        </p:nvSpPr>
        <p:spPr>
          <a:xfrm>
            <a:off x="3028950" y="4781759"/>
            <a:ext cx="3086100" cy="259500"/>
          </a:xfrm>
          <a:prstGeom prst="rect">
            <a:avLst/>
          </a:prstGeom>
          <a:noFill/>
          <a:ln>
            <a:noFill/>
          </a:ln>
        </p:spPr>
        <p:txBody>
          <a:bodyPr spcFirstLastPara="1" wrap="square" lIns="68575" tIns="68575" rIns="68575" bIns="68575" anchor="ctr" anchorCtr="0">
            <a:noAutofit/>
          </a:bodyPr>
          <a:lstStyle>
            <a:lvl1pPr marR="0" lvl="0" algn="ctr" rtl="0">
              <a:spcBef>
                <a:spcPts val="0"/>
              </a:spcBef>
              <a:spcAft>
                <a:spcPts val="0"/>
              </a:spcAft>
              <a:buSzPts val="1100"/>
              <a:buNone/>
              <a:defRPr sz="900" b="0" i="0" u="none" strike="noStrike" cap="none">
                <a:solidFill>
                  <a:srgbClr val="595959"/>
                </a:solidFill>
                <a:latin typeface="Cabin"/>
                <a:ea typeface="Cabin"/>
                <a:cs typeface="Cabin"/>
                <a:sym typeface="Cabin"/>
              </a:defRPr>
            </a:lvl1pPr>
            <a:lvl2pPr marR="0" lvl="1" algn="l" rtl="0">
              <a:spcBef>
                <a:spcPts val="0"/>
              </a:spcBef>
              <a:spcAft>
                <a:spcPts val="0"/>
              </a:spcAft>
              <a:buSzPts val="1100"/>
              <a:buNone/>
              <a:defRPr sz="1400" b="0" i="0" u="none" strike="noStrike" cap="none">
                <a:solidFill>
                  <a:schemeClr val="dk1"/>
                </a:solidFill>
                <a:latin typeface="Cabin"/>
                <a:ea typeface="Cabin"/>
                <a:cs typeface="Cabin"/>
                <a:sym typeface="Cabin"/>
              </a:defRPr>
            </a:lvl2pPr>
            <a:lvl3pPr marR="0" lvl="2" algn="l" rtl="0">
              <a:spcBef>
                <a:spcPts val="0"/>
              </a:spcBef>
              <a:spcAft>
                <a:spcPts val="0"/>
              </a:spcAft>
              <a:buSzPts val="1100"/>
              <a:buNone/>
              <a:defRPr sz="1400" b="0" i="0" u="none" strike="noStrike" cap="none">
                <a:solidFill>
                  <a:schemeClr val="dk1"/>
                </a:solidFill>
                <a:latin typeface="Cabin"/>
                <a:ea typeface="Cabin"/>
                <a:cs typeface="Cabin"/>
                <a:sym typeface="Cabin"/>
              </a:defRPr>
            </a:lvl3pPr>
            <a:lvl4pPr marR="0" lvl="3" algn="l" rtl="0">
              <a:spcBef>
                <a:spcPts val="0"/>
              </a:spcBef>
              <a:spcAft>
                <a:spcPts val="0"/>
              </a:spcAft>
              <a:buSzPts val="1100"/>
              <a:buNone/>
              <a:defRPr sz="1400" b="0" i="0" u="none" strike="noStrike" cap="none">
                <a:solidFill>
                  <a:schemeClr val="dk1"/>
                </a:solidFill>
                <a:latin typeface="Cabin"/>
                <a:ea typeface="Cabin"/>
                <a:cs typeface="Cabin"/>
                <a:sym typeface="Cabin"/>
              </a:defRPr>
            </a:lvl4pPr>
            <a:lvl5pPr marR="0" lvl="4" algn="l" rtl="0">
              <a:spcBef>
                <a:spcPts val="0"/>
              </a:spcBef>
              <a:spcAft>
                <a:spcPts val="0"/>
              </a:spcAft>
              <a:buSzPts val="1100"/>
              <a:buNone/>
              <a:defRPr sz="1400" b="0" i="0" u="none" strike="noStrike" cap="none">
                <a:solidFill>
                  <a:schemeClr val="dk1"/>
                </a:solidFill>
                <a:latin typeface="Cabin"/>
                <a:ea typeface="Cabin"/>
                <a:cs typeface="Cabin"/>
                <a:sym typeface="Cabin"/>
              </a:defRPr>
            </a:lvl5pPr>
            <a:lvl6pPr marR="0" lvl="5" algn="l" rtl="0">
              <a:spcBef>
                <a:spcPts val="0"/>
              </a:spcBef>
              <a:spcAft>
                <a:spcPts val="0"/>
              </a:spcAft>
              <a:buSzPts val="1100"/>
              <a:buNone/>
              <a:defRPr sz="1400" b="0" i="0" u="none" strike="noStrike" cap="none">
                <a:solidFill>
                  <a:schemeClr val="dk1"/>
                </a:solidFill>
                <a:latin typeface="Cabin"/>
                <a:ea typeface="Cabin"/>
                <a:cs typeface="Cabin"/>
                <a:sym typeface="Cabin"/>
              </a:defRPr>
            </a:lvl6pPr>
            <a:lvl7pPr marR="0" lvl="6" algn="l" rtl="0">
              <a:spcBef>
                <a:spcPts val="0"/>
              </a:spcBef>
              <a:spcAft>
                <a:spcPts val="0"/>
              </a:spcAft>
              <a:buSzPts val="1100"/>
              <a:buNone/>
              <a:defRPr sz="1400" b="0" i="0" u="none" strike="noStrike" cap="none">
                <a:solidFill>
                  <a:schemeClr val="dk1"/>
                </a:solidFill>
                <a:latin typeface="Cabin"/>
                <a:ea typeface="Cabin"/>
                <a:cs typeface="Cabin"/>
                <a:sym typeface="Cabin"/>
              </a:defRPr>
            </a:lvl7pPr>
            <a:lvl8pPr marR="0" lvl="7" algn="l" rtl="0">
              <a:spcBef>
                <a:spcPts val="0"/>
              </a:spcBef>
              <a:spcAft>
                <a:spcPts val="0"/>
              </a:spcAft>
              <a:buSzPts val="1100"/>
              <a:buNone/>
              <a:defRPr sz="1400" b="0" i="0" u="none" strike="noStrike" cap="none">
                <a:solidFill>
                  <a:schemeClr val="dk1"/>
                </a:solidFill>
                <a:latin typeface="Cabin"/>
                <a:ea typeface="Cabin"/>
                <a:cs typeface="Cabin"/>
                <a:sym typeface="Cabin"/>
              </a:defRPr>
            </a:lvl8pPr>
            <a:lvl9pPr marR="0" lvl="8" algn="l" rtl="0">
              <a:spcBef>
                <a:spcPts val="0"/>
              </a:spcBef>
              <a:spcAft>
                <a:spcPts val="0"/>
              </a:spcAft>
              <a:buSzPts val="1100"/>
              <a:buNone/>
              <a:defRPr sz="1400" b="0" i="0" u="none" strike="noStrike" cap="none">
                <a:solidFill>
                  <a:schemeClr val="dk1"/>
                </a:solidFill>
                <a:latin typeface="Cabin"/>
                <a:ea typeface="Cabin"/>
                <a:cs typeface="Cabin"/>
                <a:sym typeface="Cabin"/>
              </a:defRPr>
            </a:lvl9pPr>
          </a:lstStyle>
          <a:p>
            <a:endParaRPr/>
          </a:p>
        </p:txBody>
      </p:sp>
      <p:sp>
        <p:nvSpPr>
          <p:cNvPr id="192" name="Google Shape;192;p34"/>
          <p:cNvSpPr txBox="1">
            <a:spLocks noGrp="1"/>
          </p:cNvSpPr>
          <p:nvPr>
            <p:ph type="sldNum" idx="12"/>
          </p:nvPr>
        </p:nvSpPr>
        <p:spPr>
          <a:xfrm>
            <a:off x="6457951" y="4781759"/>
            <a:ext cx="2114400" cy="2595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595959"/>
                </a:solidFill>
                <a:latin typeface="Cabin"/>
                <a:ea typeface="Cabin"/>
                <a:cs typeface="Cabin"/>
                <a:sym typeface="Cabin"/>
              </a:defRPr>
            </a:lvl1pPr>
            <a:lvl2pPr marL="0" marR="0" lvl="1" indent="0" algn="r" rtl="0">
              <a:spcBef>
                <a:spcPts val="0"/>
              </a:spcBef>
              <a:buNone/>
              <a:defRPr sz="900" b="0" i="0" u="none" strike="noStrike" cap="none">
                <a:solidFill>
                  <a:srgbClr val="595959"/>
                </a:solidFill>
                <a:latin typeface="Cabin"/>
                <a:ea typeface="Cabin"/>
                <a:cs typeface="Cabin"/>
                <a:sym typeface="Cabin"/>
              </a:defRPr>
            </a:lvl2pPr>
            <a:lvl3pPr marL="0" marR="0" lvl="2" indent="0" algn="r" rtl="0">
              <a:spcBef>
                <a:spcPts val="0"/>
              </a:spcBef>
              <a:buNone/>
              <a:defRPr sz="900" b="0" i="0" u="none" strike="noStrike" cap="none">
                <a:solidFill>
                  <a:srgbClr val="595959"/>
                </a:solidFill>
                <a:latin typeface="Cabin"/>
                <a:ea typeface="Cabin"/>
                <a:cs typeface="Cabin"/>
                <a:sym typeface="Cabin"/>
              </a:defRPr>
            </a:lvl3pPr>
            <a:lvl4pPr marL="0" marR="0" lvl="3" indent="0" algn="r" rtl="0">
              <a:spcBef>
                <a:spcPts val="0"/>
              </a:spcBef>
              <a:buNone/>
              <a:defRPr sz="900" b="0" i="0" u="none" strike="noStrike" cap="none">
                <a:solidFill>
                  <a:srgbClr val="595959"/>
                </a:solidFill>
                <a:latin typeface="Cabin"/>
                <a:ea typeface="Cabin"/>
                <a:cs typeface="Cabin"/>
                <a:sym typeface="Cabin"/>
              </a:defRPr>
            </a:lvl4pPr>
            <a:lvl5pPr marL="0" marR="0" lvl="4" indent="0" algn="r" rtl="0">
              <a:spcBef>
                <a:spcPts val="0"/>
              </a:spcBef>
              <a:buNone/>
              <a:defRPr sz="900" b="0" i="0" u="none" strike="noStrike" cap="none">
                <a:solidFill>
                  <a:srgbClr val="595959"/>
                </a:solidFill>
                <a:latin typeface="Cabin"/>
                <a:ea typeface="Cabin"/>
                <a:cs typeface="Cabin"/>
                <a:sym typeface="Cabin"/>
              </a:defRPr>
            </a:lvl5pPr>
            <a:lvl6pPr marL="0" marR="0" lvl="5" indent="0" algn="r" rtl="0">
              <a:spcBef>
                <a:spcPts val="0"/>
              </a:spcBef>
              <a:buNone/>
              <a:defRPr sz="900" b="0" i="0" u="none" strike="noStrike" cap="none">
                <a:solidFill>
                  <a:srgbClr val="595959"/>
                </a:solidFill>
                <a:latin typeface="Cabin"/>
                <a:ea typeface="Cabin"/>
                <a:cs typeface="Cabin"/>
                <a:sym typeface="Cabin"/>
              </a:defRPr>
            </a:lvl6pPr>
            <a:lvl7pPr marL="0" marR="0" lvl="6" indent="0" algn="r" rtl="0">
              <a:spcBef>
                <a:spcPts val="0"/>
              </a:spcBef>
              <a:buNone/>
              <a:defRPr sz="900" b="0" i="0" u="none" strike="noStrike" cap="none">
                <a:solidFill>
                  <a:srgbClr val="595959"/>
                </a:solidFill>
                <a:latin typeface="Cabin"/>
                <a:ea typeface="Cabin"/>
                <a:cs typeface="Cabin"/>
                <a:sym typeface="Cabin"/>
              </a:defRPr>
            </a:lvl7pPr>
            <a:lvl8pPr marL="0" marR="0" lvl="7" indent="0" algn="r" rtl="0">
              <a:spcBef>
                <a:spcPts val="0"/>
              </a:spcBef>
              <a:buNone/>
              <a:defRPr sz="900" b="0" i="0" u="none" strike="noStrike" cap="none">
                <a:solidFill>
                  <a:srgbClr val="595959"/>
                </a:solidFill>
                <a:latin typeface="Cabin"/>
                <a:ea typeface="Cabin"/>
                <a:cs typeface="Cabin"/>
                <a:sym typeface="Cabin"/>
              </a:defRPr>
            </a:lvl8pPr>
            <a:lvl9pPr marL="0" marR="0" lvl="8" indent="0" algn="r" rtl="0">
              <a:spcBef>
                <a:spcPts val="0"/>
              </a:spcBef>
              <a:buNone/>
              <a:defRPr sz="900" b="0" i="0" u="none" strike="noStrike" cap="none">
                <a:solidFill>
                  <a:srgbClr val="595959"/>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5" name="Google Shape;25;p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7" name="Google Shape;27;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8" name="Google Shape;28;p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2" name="Google Shape;32;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4" name="Google Shape;34;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5"/>
        <p:cNvGrpSpPr/>
        <p:nvPr/>
      </p:nvGrpSpPr>
      <p:grpSpPr>
        <a:xfrm>
          <a:off x="0" y="0"/>
          <a:ext cx="0" cy="0"/>
          <a:chOff x="0" y="0"/>
          <a:chExt cx="0" cy="0"/>
        </a:xfrm>
      </p:grpSpPr>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 name="Google Shape;37;p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8" name="Google Shape;38;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4" name="Google Shape;44;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9" name="Google Shape;49;p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0" name="Google Shape;50;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2" name="Google Shape;52;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3"/>
        <p:cNvGrpSpPr/>
        <p:nvPr/>
      </p:nvGrpSpPr>
      <p:grpSpPr>
        <a:xfrm>
          <a:off x="0" y="0"/>
          <a:ext cx="0" cy="0"/>
          <a:chOff x="0" y="0"/>
          <a:chExt cx="0" cy="0"/>
        </a:xfrm>
      </p:grpSpPr>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1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6" name="Google Shape;56;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7" name="Google Shape;6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8" name="Google Shape;6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69" name="Google Shape;69;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3"/>
        <p:cNvGrpSpPr/>
        <p:nvPr/>
      </p:nvGrpSpPr>
      <p:grpSpPr>
        <a:xfrm>
          <a:off x="0" y="0"/>
          <a:ext cx="0" cy="0"/>
          <a:chOff x="0" y="0"/>
          <a:chExt cx="0" cy="0"/>
        </a:xfrm>
      </p:grpSpPr>
      <p:sp>
        <p:nvSpPr>
          <p:cNvPr id="124" name="Google Shape;124;p2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126" name="Google Shape;126;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127" name="Google Shape;12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player.vimeo.com/video/6744803?app_id=122963"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www.pbslearningmedia.org/dbdcadd0-3996-4cea-b74b-f52d3459f28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5"/>
          <p:cNvPicPr preferRelativeResize="0"/>
          <p:nvPr/>
        </p:nvPicPr>
        <p:blipFill>
          <a:blip r:embed="rId3">
            <a:alphaModFix amt="47000"/>
          </a:blip>
          <a:stretch>
            <a:fillRect/>
          </a:stretch>
        </p:blipFill>
        <p:spPr>
          <a:xfrm>
            <a:off x="0" y="0"/>
            <a:ext cx="9144000" cy="5093275"/>
          </a:xfrm>
          <a:prstGeom prst="rect">
            <a:avLst/>
          </a:prstGeom>
          <a:noFill/>
          <a:ln>
            <a:noFill/>
          </a:ln>
        </p:spPr>
      </p:pic>
      <p:sp>
        <p:nvSpPr>
          <p:cNvPr id="198" name="Google Shape;198;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dirty="0"/>
              <a:t>Human Impacts on </a:t>
            </a:r>
            <a:r>
              <a:rPr lang="en-GB" sz="6000"/>
              <a:t>Food Webs</a:t>
            </a:r>
            <a:endParaRPr sz="6000" dirty="0"/>
          </a:p>
        </p:txBody>
      </p:sp>
      <p:sp>
        <p:nvSpPr>
          <p:cNvPr id="199" name="Google Shape;199;p35"/>
          <p:cNvSpPr txBox="1">
            <a:spLocks noGrp="1"/>
          </p:cNvSpPr>
          <p:nvPr>
            <p:ph type="subTitle" idx="1"/>
          </p:nvPr>
        </p:nvSpPr>
        <p:spPr>
          <a:xfrm>
            <a:off x="311700" y="2834125"/>
            <a:ext cx="8520600" cy="11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predict the effect of human activity on local habitats using food webs.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body" idx="1"/>
          </p:nvPr>
        </p:nvSpPr>
        <p:spPr>
          <a:xfrm>
            <a:off x="497975" y="2892375"/>
            <a:ext cx="59178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GB">
                <a:solidFill>
                  <a:schemeClr val="dk1"/>
                </a:solidFill>
              </a:rPr>
              <a:t>We will define deforestation and agriculture.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use examples of human activity affecting local habitats.</a:t>
            </a:r>
            <a:endParaRPr/>
          </a:p>
        </p:txBody>
      </p:sp>
      <p:sp>
        <p:nvSpPr>
          <p:cNvPr id="270" name="Google Shape;270;p44"/>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a:t>We will predict the effect of human activity on local habitats using food webs.</a:t>
            </a:r>
            <a:endParaRPr sz="3200"/>
          </a:p>
        </p:txBody>
      </p:sp>
      <p:graphicFrame>
        <p:nvGraphicFramePr>
          <p:cNvPr id="271" name="Google Shape;271;p44"/>
          <p:cNvGraphicFramePr/>
          <p:nvPr/>
        </p:nvGraphicFramePr>
        <p:xfrm>
          <a:off x="6693450" y="4023650"/>
          <a:ext cx="2134475" cy="877315"/>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2" name="Google Shape;272;p44"/>
          <p:cNvGraphicFramePr/>
          <p:nvPr/>
        </p:nvGraphicFramePr>
        <p:xfrm>
          <a:off x="7603350" y="229425"/>
          <a:ext cx="1224575" cy="350490"/>
        </p:xfrm>
        <a:graphic>
          <a:graphicData uri="http://schemas.openxmlformats.org/drawingml/2006/table">
            <a:tbl>
              <a:tblPr>
                <a:noFill/>
                <a:tableStyleId>{2B77937F-622D-416F-AB03-313E731260CD}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73" name="Google Shape;273;p44"/>
          <p:cNvGraphicFramePr/>
          <p:nvPr/>
        </p:nvGraphicFramePr>
        <p:xfrm>
          <a:off x="7603350" y="738925"/>
          <a:ext cx="1224575" cy="350490"/>
        </p:xfrm>
        <a:graphic>
          <a:graphicData uri="http://schemas.openxmlformats.org/drawingml/2006/table">
            <a:tbl>
              <a:tblPr>
                <a:noFill/>
                <a:tableStyleId>{2B77937F-622D-416F-AB03-313E731260CD}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16D8F-8F2B-4E15-9C56-C44983708F47}"/>
              </a:ext>
            </a:extLst>
          </p:cNvPr>
          <p:cNvSpPr>
            <a:spLocks noGrp="1"/>
          </p:cNvSpPr>
          <p:nvPr>
            <p:ph type="body" idx="1"/>
          </p:nvPr>
        </p:nvSpPr>
        <p:spPr/>
        <p:txBody>
          <a:bodyPr/>
          <a:lstStyle/>
          <a:p>
            <a:endParaRPr lang="en-AU"/>
          </a:p>
        </p:txBody>
      </p:sp>
      <p:pic>
        <p:nvPicPr>
          <p:cNvPr id="3" name="Online Media 2" title="Comics Join Forces with Tigers to say Don't Palm us Off">
            <a:hlinkClick r:id="" action="ppaction://media"/>
            <a:extLst>
              <a:ext uri="{FF2B5EF4-FFF2-40B4-BE49-F238E27FC236}">
                <a16:creationId xmlns:a16="http://schemas.microsoft.com/office/drawing/2014/main" id="{D2F9F8A3-6B61-435C-8A0A-8EADDDC9F78D}"/>
              </a:ext>
            </a:extLst>
          </p:cNvPr>
          <p:cNvPicPr>
            <a:picLocks noRot="1" noChangeAspect="1"/>
          </p:cNvPicPr>
          <p:nvPr>
            <a:videoFile r:link="rId1"/>
          </p:nvPr>
        </p:nvPicPr>
        <p:blipFill>
          <a:blip r:embed="rId3"/>
          <a:stretch>
            <a:fillRect/>
          </a:stretch>
        </p:blipFill>
        <p:spPr>
          <a:xfrm>
            <a:off x="0" y="0"/>
            <a:ext cx="9144000" cy="5151550"/>
          </a:xfrm>
          <a:prstGeom prst="rect">
            <a:avLst/>
          </a:prstGeom>
        </p:spPr>
      </p:pic>
    </p:spTree>
    <p:extLst>
      <p:ext uri="{BB962C8B-B14F-4D97-AF65-F5344CB8AC3E}">
        <p14:creationId xmlns:p14="http://schemas.microsoft.com/office/powerpoint/2010/main" val="298456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316D8F-8F2B-4E15-9C56-C44983708F47}"/>
              </a:ext>
            </a:extLst>
          </p:cNvPr>
          <p:cNvSpPr>
            <a:spLocks noGrp="1"/>
          </p:cNvSpPr>
          <p:nvPr>
            <p:ph type="body" idx="1"/>
          </p:nvPr>
        </p:nvSpPr>
        <p:spPr>
          <a:xfrm>
            <a:off x="5494159" y="451031"/>
            <a:ext cx="3533629" cy="2661900"/>
          </a:xfrm>
        </p:spPr>
        <p:txBody>
          <a:bodyPr/>
          <a:lstStyle/>
          <a:p>
            <a:pPr marL="114300" indent="0">
              <a:buNone/>
            </a:pPr>
            <a:r>
              <a:rPr lang="en-GB" dirty="0"/>
              <a:t>Arrange the boxes with the issues you highlighted on this page in order, from most </a:t>
            </a:r>
          </a:p>
          <a:p>
            <a:pPr marL="114300" indent="0">
              <a:buNone/>
            </a:pPr>
            <a:r>
              <a:rPr lang="en-GB" dirty="0"/>
              <a:t>Important issue to least.</a:t>
            </a:r>
          </a:p>
        </p:txBody>
      </p:sp>
      <p:pic>
        <p:nvPicPr>
          <p:cNvPr id="5" name="Picture 4">
            <a:extLst>
              <a:ext uri="{FF2B5EF4-FFF2-40B4-BE49-F238E27FC236}">
                <a16:creationId xmlns:a16="http://schemas.microsoft.com/office/drawing/2014/main" id="{CFE32EC5-BC95-4140-9728-FF7C639D502A}"/>
              </a:ext>
            </a:extLst>
          </p:cNvPr>
          <p:cNvPicPr>
            <a:picLocks noChangeAspect="1"/>
          </p:cNvPicPr>
          <p:nvPr/>
        </p:nvPicPr>
        <p:blipFill>
          <a:blip r:embed="rId2"/>
          <a:stretch>
            <a:fillRect/>
          </a:stretch>
        </p:blipFill>
        <p:spPr>
          <a:xfrm>
            <a:off x="109985" y="226190"/>
            <a:ext cx="5384174" cy="5120361"/>
          </a:xfrm>
          <a:prstGeom prst="rect">
            <a:avLst/>
          </a:prstGeom>
        </p:spPr>
      </p:pic>
    </p:spTree>
    <p:extLst>
      <p:ext uri="{BB962C8B-B14F-4D97-AF65-F5344CB8AC3E}">
        <p14:creationId xmlns:p14="http://schemas.microsoft.com/office/powerpoint/2010/main" val="383990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subTitle" idx="1"/>
          </p:nvPr>
        </p:nvSpPr>
        <p:spPr>
          <a:xfrm>
            <a:off x="-76200" y="240175"/>
            <a:ext cx="71364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dirty="0">
                <a:solidFill>
                  <a:schemeClr val="lt1"/>
                </a:solidFill>
              </a:rPr>
              <a:t>We will predict the effect of human activity on local habitats using food webs</a:t>
            </a:r>
            <a:endParaRPr lang="en-GB" dirty="0"/>
          </a:p>
        </p:txBody>
      </p:sp>
      <p:sp>
        <p:nvSpPr>
          <p:cNvPr id="355" name="Google Shape;355;p52"/>
          <p:cNvSpPr txBox="1">
            <a:spLocks noGrp="1"/>
          </p:cNvSpPr>
          <p:nvPr>
            <p:ph type="body" idx="2"/>
          </p:nvPr>
        </p:nvSpPr>
        <p:spPr>
          <a:xfrm>
            <a:off x="352750" y="923083"/>
            <a:ext cx="8791250" cy="3542975"/>
          </a:xfrm>
          <a:prstGeom prst="rect">
            <a:avLst/>
          </a:prstGeom>
        </p:spPr>
        <p:txBody>
          <a:bodyPr spcFirstLastPara="1" wrap="square" lIns="91425" tIns="91425" rIns="91425" bIns="91425" anchor="t" anchorCtr="0">
            <a:noAutofit/>
          </a:bodyPr>
          <a:lstStyle/>
          <a:p>
            <a:pPr marL="114300" indent="0" algn="l">
              <a:buNone/>
            </a:pPr>
            <a:r>
              <a:rPr lang="en-GB" sz="1600" b="0" i="0" dirty="0">
                <a:solidFill>
                  <a:srgbClr val="212529"/>
                </a:solidFill>
                <a:effectLst/>
                <a:latin typeface="PBS Sans"/>
              </a:rPr>
              <a:t>1. After watching the video on introduced species and biodiversity, your friend is confused about exotic, introduced, and invasive species and asks you to explain how they are the same or different. In your own words, write a few sentences to explain the meaning of these terms:</a:t>
            </a:r>
          </a:p>
          <a:p>
            <a:pPr algn="l">
              <a:buFont typeface="Arial" panose="020B0604020202020204" pitchFamily="34" charset="0"/>
              <a:buChar char="•"/>
            </a:pPr>
            <a:r>
              <a:rPr lang="en-GB" sz="1600" b="0" i="0" dirty="0">
                <a:solidFill>
                  <a:srgbClr val="212529"/>
                </a:solidFill>
                <a:effectLst/>
                <a:latin typeface="PBS Sans"/>
              </a:rPr>
              <a:t>exotic species</a:t>
            </a:r>
          </a:p>
          <a:p>
            <a:pPr algn="l">
              <a:buFont typeface="Arial" panose="020B0604020202020204" pitchFamily="34" charset="0"/>
              <a:buChar char="•"/>
            </a:pPr>
            <a:r>
              <a:rPr lang="en-GB" sz="1600" b="0" i="0" dirty="0">
                <a:solidFill>
                  <a:srgbClr val="212529"/>
                </a:solidFill>
                <a:effectLst/>
                <a:latin typeface="PBS Sans"/>
              </a:rPr>
              <a:t>introduced species</a:t>
            </a:r>
          </a:p>
          <a:p>
            <a:pPr algn="l">
              <a:buFont typeface="Arial" panose="020B0604020202020204" pitchFamily="34" charset="0"/>
              <a:buChar char="•"/>
            </a:pPr>
            <a:r>
              <a:rPr lang="en-GB" sz="1600" b="0" i="0" dirty="0">
                <a:solidFill>
                  <a:srgbClr val="212529"/>
                </a:solidFill>
                <a:effectLst/>
                <a:latin typeface="PBS Sans"/>
              </a:rPr>
              <a:t>invasive species</a:t>
            </a:r>
          </a:p>
          <a:p>
            <a:pPr marL="114300" indent="0" algn="l">
              <a:buNone/>
            </a:pPr>
            <a:endParaRPr lang="en-GB" sz="1600" b="0" i="0" dirty="0">
              <a:solidFill>
                <a:srgbClr val="212529"/>
              </a:solidFill>
              <a:effectLst/>
              <a:latin typeface="PBS Sans"/>
            </a:endParaRPr>
          </a:p>
          <a:p>
            <a:pPr marL="114300" indent="0" algn="l">
              <a:buNone/>
            </a:pPr>
            <a:r>
              <a:rPr lang="en-GB" sz="1600" b="0" i="0" dirty="0">
                <a:solidFill>
                  <a:srgbClr val="212529"/>
                </a:solidFill>
                <a:effectLst/>
                <a:latin typeface="PBS Sans"/>
              </a:rPr>
              <a:t>2. Your friend tells you that a good way to increase biodiversity is by intentionally introducing a species to a new environment because the introduced species increases the species richness of that area by one species. Do you agree or disagree with your friend’s statement? </a:t>
            </a:r>
            <a:r>
              <a:rPr lang="en-GB" sz="1200" b="0" i="0" dirty="0">
                <a:solidFill>
                  <a:srgbClr val="212529"/>
                </a:solidFill>
                <a:effectLst/>
                <a:latin typeface="PBS Sans"/>
              </a:rPr>
              <a:t>Hint: Use the example of the comb jellies that were introduced to the Black Sea to explain how introduced species can cause a decrease in species richness in an area.</a:t>
            </a:r>
          </a:p>
          <a:p>
            <a:pPr marL="114300" indent="0" algn="l">
              <a:buNone/>
            </a:pPr>
            <a:endParaRPr lang="en-GB" sz="1600" b="0" i="0" dirty="0">
              <a:solidFill>
                <a:srgbClr val="212529"/>
              </a:solidFill>
              <a:effectLst/>
              <a:latin typeface="PBS Sans"/>
            </a:endParaRPr>
          </a:p>
          <a:p>
            <a:pPr marL="114300" indent="0" algn="l">
              <a:buNone/>
            </a:pPr>
            <a:r>
              <a:rPr lang="en-GB" sz="1600" b="0" i="0" dirty="0">
                <a:solidFill>
                  <a:srgbClr val="212529"/>
                </a:solidFill>
                <a:effectLst/>
                <a:latin typeface="PBS Sans"/>
              </a:rPr>
              <a:t>3. In a few sentences, explain the relationship between human population growth and threats to biodiversity.</a:t>
            </a:r>
          </a:p>
        </p:txBody>
      </p:sp>
      <p:sp>
        <p:nvSpPr>
          <p:cNvPr id="356" name="Google Shape;356;p52"/>
          <p:cNvSpPr/>
          <p:nvPr/>
        </p:nvSpPr>
        <p:spPr>
          <a:xfrm>
            <a:off x="134688" y="718885"/>
            <a:ext cx="8521876" cy="3480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Century Gothic"/>
                <a:ea typeface="Century Gothic"/>
                <a:cs typeface="Century Gothic"/>
                <a:sym typeface="Century Gothic"/>
              </a:rPr>
              <a:t>Answer the following questions in your workbook.</a:t>
            </a:r>
            <a:endParaRPr dirty="0">
              <a:latin typeface="Century Gothic"/>
              <a:ea typeface="Century Gothic"/>
              <a:cs typeface="Century Gothic"/>
              <a:sym typeface="Century Gothic"/>
            </a:endParaRPr>
          </a:p>
        </p:txBody>
      </p:sp>
      <p:pic>
        <p:nvPicPr>
          <p:cNvPr id="7" name="Picture 6" descr="Image result for pencil">
            <a:extLst>
              <a:ext uri="{FF2B5EF4-FFF2-40B4-BE49-F238E27FC236}">
                <a16:creationId xmlns:a16="http://schemas.microsoft.com/office/drawing/2014/main" id="{DEDC8EFB-B0B8-476C-94FF-322CA9BA3B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344430" y="38798"/>
            <a:ext cx="742278" cy="6204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BF7D9EA-3C15-48D7-8DCC-987FE97C87FF}"/>
              </a:ext>
            </a:extLst>
          </p:cNvPr>
          <p:cNvSpPr txBox="1"/>
          <p:nvPr/>
        </p:nvSpPr>
        <p:spPr>
          <a:xfrm>
            <a:off x="4748375" y="677442"/>
            <a:ext cx="4657724" cy="430887"/>
          </a:xfrm>
          <a:prstGeom prst="rect">
            <a:avLst/>
          </a:prstGeom>
          <a:noFill/>
        </p:spPr>
        <p:txBody>
          <a:bodyPr wrap="square">
            <a:spAutoFit/>
          </a:bodyPr>
          <a:lstStyle/>
          <a:p>
            <a:r>
              <a:rPr lang="en-AU" sz="1050" dirty="0">
                <a:hlinkClick r:id="rId4"/>
              </a:rPr>
              <a:t>https://www.pbslearningmedia.org/dbdcadd0-3996-4cea-b74b-f52d3459f28a</a:t>
            </a:r>
            <a:r>
              <a:rPr lang="en-AU" sz="1050"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 </a:t>
            </a:r>
            <a:r>
              <a:rPr lang="en-GB" b="1">
                <a:solidFill>
                  <a:schemeClr val="dk1"/>
                </a:solidFill>
              </a:rPr>
              <a:t>food chain </a:t>
            </a:r>
            <a:r>
              <a:rPr lang="en-GB">
                <a:solidFill>
                  <a:schemeClr val="dk1"/>
                </a:solidFill>
              </a:rPr>
              <a:t>shows how energy is transferred from one living organism to another via food.</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A </a:t>
            </a:r>
            <a:r>
              <a:rPr lang="en-GB" b="1">
                <a:solidFill>
                  <a:schemeClr val="dk1"/>
                </a:solidFill>
              </a:rPr>
              <a:t>food web</a:t>
            </a:r>
            <a:r>
              <a:rPr lang="en-GB">
                <a:solidFill>
                  <a:schemeClr val="dk1"/>
                </a:solidFill>
              </a:rPr>
              <a:t> shows how energy is transferred between organisms in an </a:t>
            </a:r>
            <a:r>
              <a:rPr lang="en-GB" b="1">
                <a:solidFill>
                  <a:schemeClr val="dk1"/>
                </a:solidFill>
              </a:rPr>
              <a:t>ecosystem</a:t>
            </a:r>
            <a:r>
              <a:rPr lang="en-GB">
                <a:solidFill>
                  <a:schemeClr val="dk1"/>
                </a:solidFill>
              </a:rPr>
              <a:t> via food.</a:t>
            </a:r>
            <a:endParaRPr>
              <a:solidFill>
                <a:schemeClr val="dk1"/>
              </a:solidFill>
            </a:endParaRPr>
          </a:p>
          <a:p>
            <a:pPr marL="0" lvl="0" indent="0" algn="l" rtl="0">
              <a:spcBef>
                <a:spcPts val="1600"/>
              </a:spcBef>
              <a:spcAft>
                <a:spcPts val="0"/>
              </a:spcAft>
              <a:buNone/>
            </a:pPr>
            <a:r>
              <a:rPr lang="en-GB">
                <a:solidFill>
                  <a:schemeClr val="dk1"/>
                </a:solidFill>
              </a:rPr>
              <a:t>There are factors that affect how much food is available to organisms.</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What factors affect how much food is available to organisms?</a:t>
            </a:r>
            <a:endParaRPr>
              <a:solidFill>
                <a:schemeClr val="dk1"/>
              </a:solidFill>
            </a:endParaRPr>
          </a:p>
          <a:p>
            <a:pPr marL="0" lvl="0" indent="0" algn="l" rtl="0">
              <a:spcBef>
                <a:spcPts val="1600"/>
              </a:spcBef>
              <a:spcAft>
                <a:spcPts val="1600"/>
              </a:spcAft>
              <a:buNone/>
            </a:pPr>
            <a:endParaRPr/>
          </a:p>
        </p:txBody>
      </p:sp>
      <p:sp>
        <p:nvSpPr>
          <p:cNvPr id="279" name="Google Shape;279;p45"/>
          <p:cNvSpPr txBox="1">
            <a:spLocks noGrp="1"/>
          </p:cNvSpPr>
          <p:nvPr>
            <p:ph type="subTitle" idx="1"/>
          </p:nvPr>
        </p:nvSpPr>
        <p:spPr>
          <a:xfrm>
            <a:off x="-56900" y="266050"/>
            <a:ext cx="70611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t>We will predict the effect of human activity on local habitats using food webs</a:t>
            </a:r>
            <a:endParaRPr sz="1400"/>
          </a:p>
        </p:txBody>
      </p:sp>
      <p:graphicFrame>
        <p:nvGraphicFramePr>
          <p:cNvPr id="280" name="Google Shape;280;p45"/>
          <p:cNvGraphicFramePr/>
          <p:nvPr/>
        </p:nvGraphicFramePr>
        <p:xfrm>
          <a:off x="6846230" y="3392613"/>
          <a:ext cx="2134475" cy="12039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a new population or an introduced species can affect a food web.</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subTitle" idx="1"/>
          </p:nvPr>
        </p:nvSpPr>
        <p:spPr>
          <a:xfrm>
            <a:off x="-56900" y="266050"/>
            <a:ext cx="71619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a:p>
        </p:txBody>
      </p:sp>
      <p:sp>
        <p:nvSpPr>
          <p:cNvPr id="286" name="Google Shape;286;p46"/>
          <p:cNvSpPr txBox="1">
            <a:spLocks noGrp="1"/>
          </p:cNvSpPr>
          <p:nvPr>
            <p:ph type="body" idx="2"/>
          </p:nvPr>
        </p:nvSpPr>
        <p:spPr>
          <a:xfrm>
            <a:off x="511600" y="747100"/>
            <a:ext cx="56988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Australia is covered in many different types of landscapes and a variety of vegetation that supported many species of organisms.</a:t>
            </a:r>
            <a:endParaRPr/>
          </a:p>
          <a:p>
            <a:pPr marL="0" lvl="0" indent="0" algn="l" rtl="0">
              <a:spcBef>
                <a:spcPts val="1600"/>
              </a:spcBef>
              <a:spcAft>
                <a:spcPts val="0"/>
              </a:spcAft>
              <a:buClr>
                <a:schemeClr val="dk1"/>
              </a:buClr>
              <a:buSzPts val="1100"/>
              <a:buFont typeface="Arial"/>
              <a:buNone/>
            </a:pPr>
            <a:r>
              <a:rPr lang="en-GB">
                <a:solidFill>
                  <a:schemeClr val="dk1"/>
                </a:solidFill>
              </a:rPr>
              <a:t>Today, humans are clearing land at the massive rate of over half a million hectares a year, for the purpose of building homes, agricultural land or industrial land. This clearing of land is known as </a:t>
            </a:r>
            <a:r>
              <a:rPr lang="en-GB" b="1">
                <a:solidFill>
                  <a:schemeClr val="dk1"/>
                </a:solidFill>
              </a:rPr>
              <a:t>deforestation.</a:t>
            </a:r>
            <a:endParaRPr b="1"/>
          </a:p>
          <a:p>
            <a:pPr marL="0" lvl="0" indent="0" algn="l" rtl="0">
              <a:spcBef>
                <a:spcPts val="1600"/>
              </a:spcBef>
              <a:spcAft>
                <a:spcPts val="1600"/>
              </a:spcAft>
              <a:buNone/>
            </a:pPr>
            <a:endParaRPr/>
          </a:p>
        </p:txBody>
      </p:sp>
      <p:graphicFrame>
        <p:nvGraphicFramePr>
          <p:cNvPr id="287" name="Google Shape;287;p46"/>
          <p:cNvGraphicFramePr/>
          <p:nvPr/>
        </p:nvGraphicFramePr>
        <p:xfrm>
          <a:off x="6860725" y="953175"/>
          <a:ext cx="2142625" cy="103626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deforestation and why do humans do it?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8" name="Google Shape;288;p46"/>
          <p:cNvPicPr preferRelativeResize="0"/>
          <p:nvPr/>
        </p:nvPicPr>
        <p:blipFill>
          <a:blip r:embed="rId3">
            <a:alphaModFix/>
          </a:blip>
          <a:stretch>
            <a:fillRect/>
          </a:stretch>
        </p:blipFill>
        <p:spPr>
          <a:xfrm>
            <a:off x="6433875" y="2830525"/>
            <a:ext cx="2266400" cy="169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subTitle" idx="1"/>
          </p:nvPr>
        </p:nvSpPr>
        <p:spPr>
          <a:xfrm>
            <a:off x="-56900" y="266050"/>
            <a:ext cx="71619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a:p>
        </p:txBody>
      </p:sp>
      <p:sp>
        <p:nvSpPr>
          <p:cNvPr id="294" name="Google Shape;294;p47"/>
          <p:cNvSpPr txBox="1">
            <a:spLocks noGrp="1"/>
          </p:cNvSpPr>
          <p:nvPr>
            <p:ph type="body" idx="2"/>
          </p:nvPr>
        </p:nvSpPr>
        <p:spPr>
          <a:xfrm>
            <a:off x="552550" y="852700"/>
            <a:ext cx="48123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food webs that existed in these areas have been changed as new predators move in and the number of producers decreases.</a:t>
            </a:r>
            <a:endParaRPr/>
          </a:p>
          <a:p>
            <a:pPr marL="0" lvl="0" indent="0" algn="l" rtl="0">
              <a:spcBef>
                <a:spcPts val="1600"/>
              </a:spcBef>
              <a:spcAft>
                <a:spcPts val="1600"/>
              </a:spcAft>
              <a:buNone/>
            </a:pPr>
            <a:r>
              <a:rPr lang="en-GB"/>
              <a:t>The food web to the right was cleared of grass due to deforestation. </a:t>
            </a:r>
            <a:endParaRPr/>
          </a:p>
        </p:txBody>
      </p:sp>
      <p:graphicFrame>
        <p:nvGraphicFramePr>
          <p:cNvPr id="295" name="Google Shape;295;p47"/>
          <p:cNvGraphicFramePr/>
          <p:nvPr/>
        </p:nvGraphicFramePr>
        <p:xfrm>
          <a:off x="6685300" y="852700"/>
          <a:ext cx="2142625" cy="12039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impacts would deforestation have on this food web?</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96" name="Google Shape;296;p47"/>
          <p:cNvGraphicFramePr/>
          <p:nvPr/>
        </p:nvGraphicFramePr>
        <p:xfrm>
          <a:off x="6797375" y="4213500"/>
          <a:ext cx="2134475" cy="70098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7" name="Google Shape;297;p47"/>
          <p:cNvPicPr preferRelativeResize="0"/>
          <p:nvPr/>
        </p:nvPicPr>
        <p:blipFill>
          <a:blip r:embed="rId3">
            <a:alphaModFix/>
          </a:blip>
          <a:stretch>
            <a:fillRect/>
          </a:stretch>
        </p:blipFill>
        <p:spPr>
          <a:xfrm>
            <a:off x="5486650" y="2534011"/>
            <a:ext cx="3615575" cy="2429364"/>
          </a:xfrm>
          <a:prstGeom prst="rect">
            <a:avLst/>
          </a:prstGeom>
          <a:noFill/>
          <a:ln>
            <a:noFill/>
          </a:ln>
        </p:spPr>
      </p:pic>
      <p:pic>
        <p:nvPicPr>
          <p:cNvPr id="298" name="Google Shape;298;p47"/>
          <p:cNvPicPr preferRelativeResize="0"/>
          <p:nvPr/>
        </p:nvPicPr>
        <p:blipFill rotWithShape="1">
          <a:blip r:embed="rId4">
            <a:alphaModFix/>
          </a:blip>
          <a:srcRect l="6040" t="13500" r="6040" b="-13499"/>
          <a:stretch/>
        </p:blipFill>
        <p:spPr>
          <a:xfrm>
            <a:off x="5219150" y="2908901"/>
            <a:ext cx="1103926" cy="1081200"/>
          </a:xfrm>
          <a:prstGeom prst="rect">
            <a:avLst/>
          </a:prstGeom>
          <a:noFill/>
          <a:ln>
            <a:noFill/>
          </a:ln>
        </p:spPr>
      </p:pic>
      <p:pic>
        <p:nvPicPr>
          <p:cNvPr id="299" name="Google Shape;299;p47"/>
          <p:cNvPicPr preferRelativeResize="0"/>
          <p:nvPr/>
        </p:nvPicPr>
        <p:blipFill rotWithShape="1">
          <a:blip r:embed="rId5">
            <a:alphaModFix/>
          </a:blip>
          <a:srcRect r="22197"/>
          <a:stretch/>
        </p:blipFill>
        <p:spPr>
          <a:xfrm>
            <a:off x="5923490" y="4120026"/>
            <a:ext cx="865710" cy="750500"/>
          </a:xfrm>
          <a:prstGeom prst="rect">
            <a:avLst/>
          </a:prstGeom>
          <a:noFill/>
          <a:ln>
            <a:noFill/>
          </a:ln>
        </p:spPr>
      </p:pic>
      <p:pic>
        <p:nvPicPr>
          <p:cNvPr id="300" name="Google Shape;300;p47"/>
          <p:cNvPicPr preferRelativeResize="0"/>
          <p:nvPr/>
        </p:nvPicPr>
        <p:blipFill rotWithShape="1">
          <a:blip r:embed="rId6">
            <a:alphaModFix/>
          </a:blip>
          <a:srcRect b="8525"/>
          <a:stretch/>
        </p:blipFill>
        <p:spPr>
          <a:xfrm>
            <a:off x="7189462" y="4215653"/>
            <a:ext cx="1384690" cy="810600"/>
          </a:xfrm>
          <a:prstGeom prst="rect">
            <a:avLst/>
          </a:prstGeom>
          <a:noFill/>
          <a:ln>
            <a:noFill/>
          </a:ln>
        </p:spPr>
      </p:pic>
      <p:pic>
        <p:nvPicPr>
          <p:cNvPr id="301" name="Google Shape;301;p47"/>
          <p:cNvPicPr preferRelativeResize="0"/>
          <p:nvPr/>
        </p:nvPicPr>
        <p:blipFill rotWithShape="1">
          <a:blip r:embed="rId7">
            <a:alphaModFix/>
          </a:blip>
          <a:srcRect l="7133" r="6719"/>
          <a:stretch/>
        </p:blipFill>
        <p:spPr>
          <a:xfrm>
            <a:off x="8442825" y="2846549"/>
            <a:ext cx="654474" cy="1205900"/>
          </a:xfrm>
          <a:prstGeom prst="rect">
            <a:avLst/>
          </a:prstGeom>
          <a:noFill/>
          <a:ln>
            <a:noFill/>
          </a:ln>
        </p:spPr>
      </p:pic>
      <p:pic>
        <p:nvPicPr>
          <p:cNvPr id="302" name="Google Shape;302;p47"/>
          <p:cNvPicPr preferRelativeResize="0"/>
          <p:nvPr/>
        </p:nvPicPr>
        <p:blipFill rotWithShape="1">
          <a:blip r:embed="rId8">
            <a:alphaModFix/>
          </a:blip>
          <a:srcRect l="10981" r="9897"/>
          <a:stretch/>
        </p:blipFill>
        <p:spPr>
          <a:xfrm>
            <a:off x="6789200" y="2402437"/>
            <a:ext cx="1103924" cy="975539"/>
          </a:xfrm>
          <a:prstGeom prst="rect">
            <a:avLst/>
          </a:prstGeom>
          <a:noFill/>
          <a:ln>
            <a:noFill/>
          </a:ln>
        </p:spPr>
      </p:pic>
      <p:cxnSp>
        <p:nvCxnSpPr>
          <p:cNvPr id="303" name="Google Shape;303;p47"/>
          <p:cNvCxnSpPr/>
          <p:nvPr/>
        </p:nvCxnSpPr>
        <p:spPr>
          <a:xfrm rot="10800000">
            <a:off x="5846150" y="3616025"/>
            <a:ext cx="270300" cy="571500"/>
          </a:xfrm>
          <a:prstGeom prst="straightConnector1">
            <a:avLst/>
          </a:prstGeom>
          <a:noFill/>
          <a:ln w="28575" cap="flat" cmpd="sng">
            <a:solidFill>
              <a:srgbClr val="000000"/>
            </a:solidFill>
            <a:prstDash val="solid"/>
            <a:round/>
            <a:headEnd type="none" w="med" len="med"/>
            <a:tailEnd type="triangle" w="med" len="med"/>
          </a:ln>
        </p:spPr>
      </p:cxnSp>
      <p:cxnSp>
        <p:nvCxnSpPr>
          <p:cNvPr id="304" name="Google Shape;304;p47"/>
          <p:cNvCxnSpPr/>
          <p:nvPr/>
        </p:nvCxnSpPr>
        <p:spPr>
          <a:xfrm rot="10800000" flipH="1">
            <a:off x="6518225" y="3376925"/>
            <a:ext cx="471000" cy="810600"/>
          </a:xfrm>
          <a:prstGeom prst="straightConnector1">
            <a:avLst/>
          </a:prstGeom>
          <a:noFill/>
          <a:ln w="28575" cap="flat" cmpd="sng">
            <a:solidFill>
              <a:srgbClr val="000000"/>
            </a:solidFill>
            <a:prstDash val="solid"/>
            <a:round/>
            <a:headEnd type="none" w="med" len="med"/>
            <a:tailEnd type="triangle" w="med" len="med"/>
          </a:ln>
        </p:spPr>
      </p:cxnSp>
      <p:cxnSp>
        <p:nvCxnSpPr>
          <p:cNvPr id="305" name="Google Shape;305;p47"/>
          <p:cNvCxnSpPr>
            <a:stCxn id="300" idx="1"/>
          </p:cNvCxnSpPr>
          <p:nvPr/>
        </p:nvCxnSpPr>
        <p:spPr>
          <a:xfrm rot="10800000">
            <a:off x="6685162" y="4382453"/>
            <a:ext cx="504300" cy="238500"/>
          </a:xfrm>
          <a:prstGeom prst="straightConnector1">
            <a:avLst/>
          </a:prstGeom>
          <a:noFill/>
          <a:ln w="28575" cap="flat" cmpd="sng">
            <a:solidFill>
              <a:srgbClr val="000000"/>
            </a:solidFill>
            <a:prstDash val="solid"/>
            <a:round/>
            <a:headEnd type="none" w="med" len="med"/>
            <a:tailEnd type="triangle" w="med" len="med"/>
          </a:ln>
        </p:spPr>
      </p:cxnSp>
      <p:cxnSp>
        <p:nvCxnSpPr>
          <p:cNvPr id="306" name="Google Shape;306;p47"/>
          <p:cNvCxnSpPr/>
          <p:nvPr/>
        </p:nvCxnSpPr>
        <p:spPr>
          <a:xfrm rot="10800000" flipH="1">
            <a:off x="7841350" y="3813575"/>
            <a:ext cx="654600" cy="449700"/>
          </a:xfrm>
          <a:prstGeom prst="straightConnector1">
            <a:avLst/>
          </a:prstGeom>
          <a:noFill/>
          <a:ln w="28575" cap="flat" cmpd="sng">
            <a:solidFill>
              <a:srgbClr val="000000"/>
            </a:solidFill>
            <a:prstDash val="solid"/>
            <a:round/>
            <a:headEnd type="none" w="med" len="med"/>
            <a:tailEnd type="triangle" w="med" len="med"/>
          </a:ln>
        </p:spPr>
      </p:cxnSp>
      <p:cxnSp>
        <p:nvCxnSpPr>
          <p:cNvPr id="307" name="Google Shape;307;p47"/>
          <p:cNvCxnSpPr/>
          <p:nvPr/>
        </p:nvCxnSpPr>
        <p:spPr>
          <a:xfrm rot="10800000">
            <a:off x="7812500" y="2982150"/>
            <a:ext cx="777000" cy="259800"/>
          </a:xfrm>
          <a:prstGeom prst="straightConnector1">
            <a:avLst/>
          </a:prstGeom>
          <a:noFill/>
          <a:ln w="28575" cap="flat" cmpd="sng">
            <a:solidFill>
              <a:srgbClr val="000000"/>
            </a:solidFill>
            <a:prstDash val="solid"/>
            <a:round/>
            <a:headEnd type="none" w="med" len="med"/>
            <a:tailEnd type="triangle" w="med" len="med"/>
          </a:ln>
        </p:spPr>
      </p:cxnSp>
      <p:cxnSp>
        <p:nvCxnSpPr>
          <p:cNvPr id="308" name="Google Shape;308;p47"/>
          <p:cNvCxnSpPr/>
          <p:nvPr/>
        </p:nvCxnSpPr>
        <p:spPr>
          <a:xfrm flipH="1">
            <a:off x="6022138" y="3471498"/>
            <a:ext cx="2544600" cy="51000"/>
          </a:xfrm>
          <a:prstGeom prst="straightConnector1">
            <a:avLst/>
          </a:prstGeom>
          <a:noFill/>
          <a:ln w="28575" cap="flat" cmpd="sng">
            <a:solidFill>
              <a:srgbClr val="000000"/>
            </a:solidFill>
            <a:prstDash val="solid"/>
            <a:round/>
            <a:headEnd type="none" w="med" len="med"/>
            <a:tailEnd type="triangle" w="med" len="med"/>
          </a:ln>
        </p:spPr>
      </p:cxnSp>
      <p:cxnSp>
        <p:nvCxnSpPr>
          <p:cNvPr id="309" name="Google Shape;309;p47"/>
          <p:cNvCxnSpPr/>
          <p:nvPr/>
        </p:nvCxnSpPr>
        <p:spPr>
          <a:xfrm rot="10800000" flipH="1">
            <a:off x="6116450" y="2998657"/>
            <a:ext cx="897300" cy="1833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subTitle" idx="1"/>
          </p:nvPr>
        </p:nvSpPr>
        <p:spPr>
          <a:xfrm>
            <a:off x="-56900" y="266050"/>
            <a:ext cx="71619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a:p>
        </p:txBody>
      </p:sp>
      <p:sp>
        <p:nvSpPr>
          <p:cNvPr id="315" name="Google Shape;315;p48"/>
          <p:cNvSpPr txBox="1">
            <a:spLocks noGrp="1"/>
          </p:cNvSpPr>
          <p:nvPr>
            <p:ph type="body" idx="2"/>
          </p:nvPr>
        </p:nvSpPr>
        <p:spPr>
          <a:xfrm>
            <a:off x="552550" y="776500"/>
            <a:ext cx="42093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main cause of loss of habitat is the clearing of land for agriculture</a:t>
            </a:r>
            <a:r>
              <a:rPr lang="en-GB">
                <a:solidFill>
                  <a:schemeClr val="dk1"/>
                </a:solidFill>
              </a:rPr>
              <a:t>₁</a:t>
            </a:r>
            <a:r>
              <a:rPr lang="en-GB"/>
              <a:t>. </a:t>
            </a:r>
            <a:endParaRPr/>
          </a:p>
          <a:p>
            <a:pPr marL="0" lvl="0" indent="0" algn="l" rtl="0">
              <a:spcBef>
                <a:spcPts val="1600"/>
              </a:spcBef>
              <a:spcAft>
                <a:spcPts val="0"/>
              </a:spcAft>
              <a:buNone/>
            </a:pPr>
            <a:r>
              <a:rPr lang="en-GB"/>
              <a:t>Herbivores eat a wide variety of vegetation, but when that vegetation is cleared to grow one type of crop not all herbivores adapt and can die. </a:t>
            </a:r>
            <a:endParaRPr/>
          </a:p>
          <a:p>
            <a:pPr marL="0" lvl="0" indent="0" algn="l" rtl="0">
              <a:spcBef>
                <a:spcPts val="1600"/>
              </a:spcBef>
              <a:spcAft>
                <a:spcPts val="0"/>
              </a:spcAft>
              <a:buNone/>
            </a:pPr>
            <a:r>
              <a:rPr lang="en-GB">
                <a:solidFill>
                  <a:schemeClr val="dk1"/>
                </a:solidFill>
              </a:rPr>
              <a:t>Many species of plant and animals are almost extinct due to the constant clearing of land and the changing of habitats.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316" name="Google Shape;316;p48"/>
          <p:cNvGraphicFramePr/>
          <p:nvPr/>
        </p:nvGraphicFramePr>
        <p:xfrm>
          <a:off x="6846050" y="221475"/>
          <a:ext cx="3000000" cy="30000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would the food web below be affected if all the flower and lavender plants were cleared?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17" name="Google Shape;317;p48"/>
          <p:cNvGraphicFramePr/>
          <p:nvPr/>
        </p:nvGraphicFramePr>
        <p:xfrm>
          <a:off x="4829050" y="724725"/>
          <a:ext cx="3000000" cy="3000000"/>
        </p:xfrm>
        <a:graphic>
          <a:graphicData uri="http://schemas.openxmlformats.org/drawingml/2006/table">
            <a:tbl>
              <a:tblPr>
                <a:noFill/>
                <a:tableStyleId>{2B77937F-622D-416F-AB03-313E731260CD}</a:tableStyleId>
              </a:tblPr>
              <a:tblGrid>
                <a:gridCol w="19498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1-Farming</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18" name="Google Shape;318;p48"/>
          <p:cNvPicPr preferRelativeResize="0"/>
          <p:nvPr/>
        </p:nvPicPr>
        <p:blipFill rotWithShape="1">
          <a:blip r:embed="rId3">
            <a:alphaModFix/>
          </a:blip>
          <a:srcRect t="8533"/>
          <a:stretch/>
        </p:blipFill>
        <p:spPr>
          <a:xfrm>
            <a:off x="5118000" y="1544025"/>
            <a:ext cx="3373324" cy="34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subTitle" idx="1"/>
          </p:nvPr>
        </p:nvSpPr>
        <p:spPr>
          <a:xfrm>
            <a:off x="-56900" y="266050"/>
            <a:ext cx="79065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sz="1400"/>
          </a:p>
        </p:txBody>
      </p:sp>
      <p:sp>
        <p:nvSpPr>
          <p:cNvPr id="324" name="Google Shape;324;p49"/>
          <p:cNvSpPr/>
          <p:nvPr/>
        </p:nvSpPr>
        <p:spPr>
          <a:xfrm>
            <a:off x="620675" y="762375"/>
            <a:ext cx="4080900" cy="2439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Identify two effects on the food web below if the frogs became extinct due to deforestation. </a:t>
            </a: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How would the wolf be affected if there was no more dragonflies?</a:t>
            </a:r>
            <a:endParaRPr sz="1800">
              <a:latin typeface="Century Gothic"/>
              <a:ea typeface="Century Gothic"/>
              <a:cs typeface="Century Gothic"/>
              <a:sym typeface="Century Gothic"/>
            </a:endParaRPr>
          </a:p>
        </p:txBody>
      </p:sp>
      <p:graphicFrame>
        <p:nvGraphicFramePr>
          <p:cNvPr id="325" name="Google Shape;325;p49"/>
          <p:cNvGraphicFramePr/>
          <p:nvPr/>
        </p:nvGraphicFramePr>
        <p:xfrm>
          <a:off x="719595" y="3392250"/>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 if one producer is lost or affected in a food web, the entire food web will be affected in some way.</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26" name="Google Shape;326;p49"/>
          <p:cNvPicPr preferRelativeResize="0"/>
          <p:nvPr/>
        </p:nvPicPr>
        <p:blipFill rotWithShape="1">
          <a:blip r:embed="rId3">
            <a:alphaModFix/>
          </a:blip>
          <a:srcRect t="8533"/>
          <a:stretch/>
        </p:blipFill>
        <p:spPr>
          <a:xfrm>
            <a:off x="4824100" y="762375"/>
            <a:ext cx="3893616" cy="4024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graphicFrame>
        <p:nvGraphicFramePr>
          <p:cNvPr id="332" name="Google Shape;332;p50"/>
          <p:cNvGraphicFramePr/>
          <p:nvPr/>
        </p:nvGraphicFramePr>
        <p:xfrm>
          <a:off x="6685300" y="852700"/>
          <a:ext cx="3000000" cy="30000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Would a food chain or a food web be better to see the impacts of change on the whole ecosystem?</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3" name="Google Shape;333;p50"/>
          <p:cNvSpPr txBox="1"/>
          <p:nvPr/>
        </p:nvSpPr>
        <p:spPr>
          <a:xfrm>
            <a:off x="456700" y="906425"/>
            <a:ext cx="6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a:solidFill>
                  <a:schemeClr val="dk1"/>
                </a:solidFill>
                <a:latin typeface="Century Gothic"/>
                <a:ea typeface="Century Gothic"/>
                <a:cs typeface="Century Gothic"/>
                <a:sym typeface="Century Gothic"/>
              </a:rPr>
              <a:t>Ecosystems are complex and changes for one organism can impact the whole system.</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GB" sz="1600">
                <a:solidFill>
                  <a:schemeClr val="dk1"/>
                </a:solidFill>
                <a:latin typeface="Century Gothic"/>
                <a:ea typeface="Century Gothic"/>
                <a:cs typeface="Century Gothic"/>
                <a:sym typeface="Century Gothic"/>
              </a:rPr>
              <a:t>Food webs allow us to identify the effects of ecosystem change more easily.</a:t>
            </a:r>
            <a:endParaRPr sz="1600">
              <a:solidFill>
                <a:schemeClr val="dk1"/>
              </a:solidFill>
              <a:latin typeface="Century Gothic"/>
              <a:ea typeface="Century Gothic"/>
              <a:cs typeface="Century Gothic"/>
              <a:sym typeface="Century Gothic"/>
            </a:endParaRPr>
          </a:p>
        </p:txBody>
      </p:sp>
      <p:grpSp>
        <p:nvGrpSpPr>
          <p:cNvPr id="334" name="Google Shape;334;p50"/>
          <p:cNvGrpSpPr/>
          <p:nvPr/>
        </p:nvGrpSpPr>
        <p:grpSpPr>
          <a:xfrm>
            <a:off x="2052210" y="2462270"/>
            <a:ext cx="4131003" cy="2339131"/>
            <a:chOff x="5745538" y="1787750"/>
            <a:chExt cx="3661913" cy="2241191"/>
          </a:xfrm>
        </p:grpSpPr>
        <p:pic>
          <p:nvPicPr>
            <p:cNvPr id="335" name="Google Shape;335;p50"/>
            <p:cNvPicPr preferRelativeResize="0"/>
            <p:nvPr/>
          </p:nvPicPr>
          <p:blipFill>
            <a:blip r:embed="rId3">
              <a:alphaModFix/>
            </a:blip>
            <a:stretch>
              <a:fillRect/>
            </a:stretch>
          </p:blipFill>
          <p:spPr>
            <a:xfrm>
              <a:off x="5946251" y="1787762"/>
              <a:ext cx="2985601" cy="2241179"/>
            </a:xfrm>
            <a:prstGeom prst="rect">
              <a:avLst/>
            </a:prstGeom>
            <a:noFill/>
            <a:ln>
              <a:noFill/>
            </a:ln>
          </p:spPr>
        </p:pic>
        <p:sp>
          <p:nvSpPr>
            <p:cNvPr id="336" name="Google Shape;336;p50"/>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337" name="Google Shape;337;p50"/>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338" name="Google Shape;338;p50"/>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339" name="Google Shape;339;p50"/>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340" name="Google Shape;340;p50"/>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341" name="Google Shape;341;p50"/>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36"/>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205" name="Google Shape;205;p36"/>
          <p:cNvGraphicFramePr/>
          <p:nvPr/>
        </p:nvGraphicFramePr>
        <p:xfrm>
          <a:off x="2040790" y="3654050"/>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6" name="Google Shape;206;p36"/>
          <p:cNvGraphicFramePr/>
          <p:nvPr/>
        </p:nvGraphicFramePr>
        <p:xfrm>
          <a:off x="2040800" y="2531575"/>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7" name="Google Shape;207;p36"/>
          <p:cNvGraphicFramePr/>
          <p:nvPr/>
        </p:nvGraphicFramePr>
        <p:xfrm>
          <a:off x="586550" y="2531575"/>
          <a:ext cx="3000000" cy="3000000"/>
        </p:xfrm>
        <a:graphic>
          <a:graphicData uri="http://schemas.openxmlformats.org/drawingml/2006/table">
            <a:tbl>
              <a:tblPr>
                <a:noFill/>
                <a:tableStyleId>{2B77937F-622D-416F-AB03-313E731260CD}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8" name="Google Shape;208;p36"/>
          <p:cNvGraphicFramePr/>
          <p:nvPr/>
        </p:nvGraphicFramePr>
        <p:xfrm>
          <a:off x="586550" y="3177225"/>
          <a:ext cx="3000000" cy="3000000"/>
        </p:xfrm>
        <a:graphic>
          <a:graphicData uri="http://schemas.openxmlformats.org/drawingml/2006/table">
            <a:tbl>
              <a:tblPr>
                <a:noFill/>
                <a:tableStyleId>{2B77937F-622D-416F-AB03-313E731260CD}</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9" name="Google Shape;209;p36"/>
          <p:cNvGraphicFramePr/>
          <p:nvPr/>
        </p:nvGraphicFramePr>
        <p:xfrm>
          <a:off x="4439730" y="3654038"/>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0" name="Google Shape;210;p36"/>
          <p:cNvGraphicFramePr/>
          <p:nvPr/>
        </p:nvGraphicFramePr>
        <p:xfrm>
          <a:off x="6838660" y="2531563"/>
          <a:ext cx="3000000" cy="30000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1" name="Google Shape;211;p36"/>
          <p:cNvGraphicFramePr/>
          <p:nvPr/>
        </p:nvGraphicFramePr>
        <p:xfrm>
          <a:off x="4439720" y="2531575"/>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6"/>
          <p:cNvGraphicFramePr/>
          <p:nvPr/>
        </p:nvGraphicFramePr>
        <p:xfrm>
          <a:off x="6838650" y="3654050"/>
          <a:ext cx="3000000" cy="30000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a:spLocks noGrp="1"/>
          </p:cNvSpPr>
          <p:nvPr>
            <p:ph type="subTitle" idx="1"/>
          </p:nvPr>
        </p:nvSpPr>
        <p:spPr>
          <a:xfrm>
            <a:off x="-56900" y="266050"/>
            <a:ext cx="69303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a:p>
        </p:txBody>
      </p:sp>
      <p:sp>
        <p:nvSpPr>
          <p:cNvPr id="347" name="Google Shape;347;p5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Deforestation</a:t>
            </a:r>
            <a:r>
              <a:rPr lang="en-GB"/>
              <a:t> is the clearing of land </a:t>
            </a:r>
            <a:r>
              <a:rPr lang="en-GB">
                <a:solidFill>
                  <a:schemeClr val="dk1"/>
                </a:solidFill>
              </a:rPr>
              <a:t>for the purpose of building homes, agricultural land or industrial land.</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The primary individual cause of loss of habitat is the clearing of land for agriculture₁. </a:t>
            </a:r>
            <a:endParaRPr/>
          </a:p>
          <a:p>
            <a:pPr marL="0" lvl="0" indent="0" algn="l" rtl="0">
              <a:spcBef>
                <a:spcPts val="1600"/>
              </a:spcBef>
              <a:spcAft>
                <a:spcPts val="0"/>
              </a:spcAft>
              <a:buNone/>
            </a:pPr>
            <a:r>
              <a:rPr lang="en-GB"/>
              <a:t>Deforestation has many effects on food webs, as it reduces producers which limits food sources for consumers.</a:t>
            </a:r>
            <a:endParaRPr/>
          </a:p>
          <a:p>
            <a:pPr marL="0" lvl="0" indent="0" algn="l" rtl="0">
              <a:spcBef>
                <a:spcPts val="1600"/>
              </a:spcBef>
              <a:spcAft>
                <a:spcPts val="1600"/>
              </a:spcAft>
              <a:buClr>
                <a:schemeClr val="dk1"/>
              </a:buClr>
              <a:buSzPts val="1100"/>
              <a:buFont typeface="Arial"/>
              <a:buNone/>
            </a:pPr>
            <a:r>
              <a:rPr lang="en-GB">
                <a:solidFill>
                  <a:schemeClr val="dk1"/>
                </a:solidFill>
              </a:rPr>
              <a:t>Many species of plant and animals are almost extinct due to the constant clearing of land and the changing of habitats.</a:t>
            </a:r>
            <a:endParaRPr/>
          </a:p>
        </p:txBody>
      </p:sp>
      <p:graphicFrame>
        <p:nvGraphicFramePr>
          <p:cNvPr id="348" name="Google Shape;348;p51"/>
          <p:cNvGraphicFramePr/>
          <p:nvPr/>
        </p:nvGraphicFramePr>
        <p:xfrm>
          <a:off x="6515650" y="1703100"/>
          <a:ext cx="3000000" cy="3000000"/>
        </p:xfrm>
        <a:graphic>
          <a:graphicData uri="http://schemas.openxmlformats.org/drawingml/2006/table">
            <a:tbl>
              <a:tblPr>
                <a:noFill/>
                <a:tableStyleId>{2B77937F-622D-416F-AB03-313E731260CD}</a:tableStyleId>
              </a:tblPr>
              <a:tblGrid>
                <a:gridCol w="24162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Deforestation impacts which part of the food web the most?</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Primary Consumers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Secondary Consumers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Producers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Apex Predators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9" name="Google Shape;349;p51"/>
          <p:cNvGraphicFramePr/>
          <p:nvPr/>
        </p:nvGraphicFramePr>
        <p:xfrm>
          <a:off x="6797375" y="4213500"/>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Farming</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subTitle" idx="1"/>
          </p:nvPr>
        </p:nvSpPr>
        <p:spPr>
          <a:xfrm>
            <a:off x="-76200" y="240175"/>
            <a:ext cx="71364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400">
                <a:solidFill>
                  <a:schemeClr val="lt1"/>
                </a:solidFill>
              </a:rPr>
              <a:t>We will predict the effect of human activity on local habitats using food webs</a:t>
            </a:r>
            <a:endParaRPr/>
          </a:p>
        </p:txBody>
      </p:sp>
      <p:sp>
        <p:nvSpPr>
          <p:cNvPr id="355" name="Google Shape;355;p52"/>
          <p:cNvSpPr txBox="1">
            <a:spLocks noGrp="1"/>
          </p:cNvSpPr>
          <p:nvPr>
            <p:ph type="body" idx="2"/>
          </p:nvPr>
        </p:nvSpPr>
        <p:spPr>
          <a:xfrm>
            <a:off x="352750" y="1705325"/>
            <a:ext cx="4087800" cy="298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What is deforestation?</a:t>
            </a:r>
            <a:endParaRPr/>
          </a:p>
          <a:p>
            <a:pPr marL="457200" lvl="0" indent="-342900" algn="l" rtl="0">
              <a:spcBef>
                <a:spcPts val="0"/>
              </a:spcBef>
              <a:spcAft>
                <a:spcPts val="0"/>
              </a:spcAft>
              <a:buSzPts val="1800"/>
              <a:buAutoNum type="arabicPeriod"/>
            </a:pPr>
            <a:r>
              <a:rPr lang="en-GB"/>
              <a:t>How is deforestation affecting food webs?</a:t>
            </a:r>
            <a:endParaRPr/>
          </a:p>
          <a:p>
            <a:pPr marL="457200" lvl="0" indent="-342900" algn="l" rtl="0">
              <a:spcBef>
                <a:spcPts val="0"/>
              </a:spcBef>
              <a:spcAft>
                <a:spcPts val="0"/>
              </a:spcAft>
              <a:buSzPts val="1800"/>
              <a:buAutoNum type="arabicPeriod"/>
            </a:pPr>
            <a:r>
              <a:rPr lang="en-GB"/>
              <a:t>What are three effects on the food web if all the fish were gone due to overfishing?</a:t>
            </a:r>
            <a:endParaRPr/>
          </a:p>
          <a:p>
            <a:pPr marL="0" lvl="0" indent="0" algn="l" rtl="0">
              <a:spcBef>
                <a:spcPts val="1600"/>
              </a:spcBef>
              <a:spcAft>
                <a:spcPts val="1600"/>
              </a:spcAft>
              <a:buNone/>
            </a:pPr>
            <a:endParaRPr/>
          </a:p>
        </p:txBody>
      </p:sp>
      <p:sp>
        <p:nvSpPr>
          <p:cNvPr id="356" name="Google Shape;356;p52"/>
          <p:cNvSpPr/>
          <p:nvPr/>
        </p:nvSpPr>
        <p:spPr>
          <a:xfrm>
            <a:off x="484150" y="795450"/>
            <a:ext cx="3825000" cy="771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Answer the following questions in your workbook.</a:t>
            </a:r>
            <a:endParaRPr sz="1800">
              <a:latin typeface="Century Gothic"/>
              <a:ea typeface="Century Gothic"/>
              <a:cs typeface="Century Gothic"/>
              <a:sym typeface="Century Gothic"/>
            </a:endParaRPr>
          </a:p>
        </p:txBody>
      </p:sp>
      <p:graphicFrame>
        <p:nvGraphicFramePr>
          <p:cNvPr id="357" name="Google Shape;357;p52"/>
          <p:cNvGraphicFramePr/>
          <p:nvPr/>
        </p:nvGraphicFramePr>
        <p:xfrm>
          <a:off x="484145" y="3956113"/>
          <a:ext cx="8411875" cy="916365"/>
        </p:xfrm>
        <a:graphic>
          <a:graphicData uri="http://schemas.openxmlformats.org/drawingml/2006/table">
            <a:tbl>
              <a:tblPr>
                <a:noFill/>
                <a:tableStyleId>{2B77937F-622D-416F-AB03-313E731260CD}</a:tableStyleId>
              </a:tblPr>
              <a:tblGrid>
                <a:gridCol w="8411875">
                  <a:extLst>
                    <a:ext uri="{9D8B030D-6E8A-4147-A177-3AD203B41FA5}">
                      <a16:colId xmlns:a16="http://schemas.microsoft.com/office/drawing/2014/main" val="20000"/>
                    </a:ext>
                  </a:extLst>
                </a:gridCol>
              </a:tblGrid>
              <a:tr h="3065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565875">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Deforestation </a:t>
                      </a:r>
                      <a:r>
                        <a:rPr lang="en-GB" sz="1100">
                          <a:latin typeface="Century Gothic"/>
                          <a:ea typeface="Century Gothic"/>
                          <a:cs typeface="Century Gothic"/>
                          <a:sym typeface="Century Gothic"/>
                        </a:rPr>
                        <a:t>is the clearing of land for the purpose of building homes, agricultural land or industrial land..</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Deforestation has many effects on food webs, as it reduces producers which limits food sources for consumers.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58" name="Google Shape;358;p52"/>
          <p:cNvPicPr preferRelativeResize="0"/>
          <p:nvPr/>
        </p:nvPicPr>
        <p:blipFill>
          <a:blip r:embed="rId3">
            <a:alphaModFix/>
          </a:blip>
          <a:stretch>
            <a:fillRect/>
          </a:stretch>
        </p:blipFill>
        <p:spPr>
          <a:xfrm>
            <a:off x="4440550" y="727050"/>
            <a:ext cx="4541600" cy="3229074"/>
          </a:xfrm>
          <a:prstGeom prst="rect">
            <a:avLst/>
          </a:prstGeom>
          <a:noFill/>
          <a:ln>
            <a:noFill/>
          </a:ln>
        </p:spPr>
      </p:pic>
      <p:pic>
        <p:nvPicPr>
          <p:cNvPr id="7" name="Picture 6" descr="Image result for pencil">
            <a:extLst>
              <a:ext uri="{FF2B5EF4-FFF2-40B4-BE49-F238E27FC236}">
                <a16:creationId xmlns:a16="http://schemas.microsoft.com/office/drawing/2014/main" id="{DEDC8EFB-B0B8-476C-94FF-322CA9BA3B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263748" y="64257"/>
            <a:ext cx="742278" cy="62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1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body" idx="1"/>
          </p:nvPr>
        </p:nvSpPr>
        <p:spPr>
          <a:xfrm>
            <a:off x="497975" y="2892375"/>
            <a:ext cx="59178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deforestation and agriculture.</a:t>
            </a:r>
            <a:endParaRPr/>
          </a:p>
          <a:p>
            <a:pPr marL="457200" lvl="0" indent="-342900" algn="l" rtl="0">
              <a:spcBef>
                <a:spcPts val="0"/>
              </a:spcBef>
              <a:spcAft>
                <a:spcPts val="0"/>
              </a:spcAft>
              <a:buSzPts val="1800"/>
              <a:buChar char="●"/>
            </a:pPr>
            <a:r>
              <a:rPr lang="en-GB"/>
              <a:t>We will use examples of human activity affecting local habitats.</a:t>
            </a:r>
            <a:endParaRPr/>
          </a:p>
        </p:txBody>
      </p:sp>
      <p:sp>
        <p:nvSpPr>
          <p:cNvPr id="364" name="Google Shape;364;p5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200"/>
              <a:t>We will predict the effect of human activity on local habitats using food webs.</a:t>
            </a:r>
            <a:endParaRPr sz="3200"/>
          </a:p>
        </p:txBody>
      </p:sp>
      <p:graphicFrame>
        <p:nvGraphicFramePr>
          <p:cNvPr id="365" name="Google Shape;365;p53"/>
          <p:cNvGraphicFramePr/>
          <p:nvPr/>
        </p:nvGraphicFramePr>
        <p:xfrm>
          <a:off x="6793300" y="4154275"/>
          <a:ext cx="3000000" cy="3000000"/>
        </p:xfrm>
        <a:graphic>
          <a:graphicData uri="http://schemas.openxmlformats.org/drawingml/2006/table">
            <a:tbl>
              <a:tblPr>
                <a:noFill/>
                <a:tableStyleId>{2B77937F-622D-416F-AB03-313E731260CD}</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66" name="Google Shape;366;p53"/>
          <p:cNvGraphicFramePr/>
          <p:nvPr/>
        </p:nvGraphicFramePr>
        <p:xfrm>
          <a:off x="6797375" y="3182875"/>
          <a:ext cx="3000000" cy="3000000"/>
        </p:xfrm>
        <a:graphic>
          <a:graphicData uri="http://schemas.openxmlformats.org/drawingml/2006/table">
            <a:tbl>
              <a:tblPr>
                <a:noFill/>
                <a:tableStyleId>{2B77937F-622D-416F-AB03-313E731260CD}</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DEFINITION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p:nvPr/>
        </p:nvSpPr>
        <p:spPr>
          <a:xfrm>
            <a:off x="679625" y="684850"/>
            <a:ext cx="3399000" cy="38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000">
                <a:solidFill>
                  <a:schemeClr val="dk1"/>
                </a:solidFill>
                <a:latin typeface="Century Gothic"/>
                <a:ea typeface="Century Gothic"/>
                <a:cs typeface="Century Gothic"/>
                <a:sym typeface="Century Gothic"/>
              </a:rPr>
              <a:t>1.Identify two producers.</a:t>
            </a:r>
            <a:endParaRPr sz="2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2000">
                <a:solidFill>
                  <a:schemeClr val="dk1"/>
                </a:solidFill>
                <a:latin typeface="Century Gothic"/>
                <a:ea typeface="Century Gothic"/>
                <a:cs typeface="Century Gothic"/>
                <a:sym typeface="Century Gothic"/>
              </a:rPr>
              <a:t>2. Identify one primary consumer. </a:t>
            </a:r>
            <a:endParaRPr sz="2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0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2000">
                <a:solidFill>
                  <a:schemeClr val="dk1"/>
                </a:solidFill>
                <a:latin typeface="Century Gothic"/>
                <a:ea typeface="Century Gothic"/>
                <a:cs typeface="Century Gothic"/>
                <a:sym typeface="Century Gothic"/>
              </a:rPr>
              <a:t>3. Identify one tertiary consumer.</a:t>
            </a:r>
            <a:endParaRPr sz="2000">
              <a:solidFill>
                <a:schemeClr val="dk1"/>
              </a:solidFill>
              <a:latin typeface="Century Gothic"/>
              <a:ea typeface="Century Gothic"/>
              <a:cs typeface="Century Gothic"/>
              <a:sym typeface="Century Gothic"/>
            </a:endParaRPr>
          </a:p>
        </p:txBody>
      </p:sp>
      <p:pic>
        <p:nvPicPr>
          <p:cNvPr id="218" name="Google Shape;218;p37"/>
          <p:cNvPicPr preferRelativeResize="0"/>
          <p:nvPr/>
        </p:nvPicPr>
        <p:blipFill rotWithShape="1">
          <a:blip r:embed="rId3">
            <a:alphaModFix/>
          </a:blip>
          <a:srcRect l="4142" r="4407"/>
          <a:stretch/>
        </p:blipFill>
        <p:spPr>
          <a:xfrm>
            <a:off x="4273125" y="187325"/>
            <a:ext cx="4125026" cy="466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HABITAT</a:t>
            </a:r>
            <a:endParaRPr sz="4800"/>
          </a:p>
          <a:p>
            <a:pPr marL="0" lvl="0" indent="0" algn="r" rtl="0">
              <a:spcBef>
                <a:spcPts val="0"/>
              </a:spcBef>
              <a:spcAft>
                <a:spcPts val="1600"/>
              </a:spcAft>
              <a:buNone/>
            </a:pPr>
            <a:r>
              <a:rPr lang="en-GB" sz="4800">
                <a:solidFill>
                  <a:srgbClr val="0B5394"/>
                </a:solidFill>
              </a:rPr>
              <a:t>WHERE AN ORGANISM LIVES</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FOOD CHAIN</a:t>
            </a:r>
            <a:endParaRPr sz="4800"/>
          </a:p>
          <a:p>
            <a:pPr marL="0" lvl="0" indent="0" algn="r" rtl="0">
              <a:spcBef>
                <a:spcPts val="0"/>
              </a:spcBef>
              <a:spcAft>
                <a:spcPts val="1600"/>
              </a:spcAft>
              <a:buNone/>
            </a:pPr>
            <a:r>
              <a:rPr lang="en-GB" sz="2600">
                <a:solidFill>
                  <a:srgbClr val="0B5394"/>
                </a:solidFill>
              </a:rPr>
              <a:t>SHOWS TRANSFER OF ENERGY BETWEEN ORGANISMS</a:t>
            </a:r>
            <a:endParaRPr sz="26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FOOD WEB</a:t>
            </a:r>
            <a:endParaRPr sz="4800"/>
          </a:p>
          <a:p>
            <a:pPr marL="0" lvl="0" indent="0" algn="r" rtl="0">
              <a:spcBef>
                <a:spcPts val="0"/>
              </a:spcBef>
              <a:spcAft>
                <a:spcPts val="1600"/>
              </a:spcAft>
              <a:buNone/>
            </a:pPr>
            <a:r>
              <a:rPr lang="en-GB" sz="2600">
                <a:solidFill>
                  <a:srgbClr val="0B5394"/>
                </a:solidFill>
              </a:rPr>
              <a:t>SHOWS TRANSFER OF ENERGY WITHIN ECOSYSTEMS</a:t>
            </a:r>
            <a:endParaRPr sz="26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1"/>
          <p:cNvSpPr txBox="1">
            <a:spLocks noGrp="1"/>
          </p:cNvSpPr>
          <p:nvPr>
            <p:ph type="body" idx="1"/>
          </p:nvPr>
        </p:nvSpPr>
        <p:spPr>
          <a:xfrm>
            <a:off x="709450" y="566200"/>
            <a:ext cx="80784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True or False?</a:t>
            </a:r>
            <a:endParaRPr sz="2400" b="1"/>
          </a:p>
          <a:p>
            <a:pPr marL="457200" lvl="0" indent="-381000" algn="l" rtl="0">
              <a:lnSpc>
                <a:spcPct val="150000"/>
              </a:lnSpc>
              <a:spcBef>
                <a:spcPts val="1600"/>
              </a:spcBef>
              <a:spcAft>
                <a:spcPts val="0"/>
              </a:spcAft>
              <a:buSzPts val="2400"/>
              <a:buAutoNum type="arabicPeriod"/>
            </a:pPr>
            <a:r>
              <a:rPr lang="en-GB" sz="2400"/>
              <a:t>Solids have a fixed shape.</a:t>
            </a:r>
            <a:endParaRPr sz="2400"/>
          </a:p>
          <a:p>
            <a:pPr marL="457200" lvl="0" indent="-381000" algn="l" rtl="0">
              <a:lnSpc>
                <a:spcPct val="150000"/>
              </a:lnSpc>
              <a:spcBef>
                <a:spcPts val="0"/>
              </a:spcBef>
              <a:spcAft>
                <a:spcPts val="0"/>
              </a:spcAft>
              <a:buSzPts val="2400"/>
              <a:buAutoNum type="arabicPeriod"/>
            </a:pPr>
            <a:r>
              <a:rPr lang="en-GB" sz="2400"/>
              <a:t>Gas particles are close to each other.</a:t>
            </a:r>
            <a:endParaRPr sz="2400"/>
          </a:p>
          <a:p>
            <a:pPr marL="457200" lvl="0" indent="-381000" algn="l" rtl="0">
              <a:lnSpc>
                <a:spcPct val="150000"/>
              </a:lnSpc>
              <a:spcBef>
                <a:spcPts val="0"/>
              </a:spcBef>
              <a:spcAft>
                <a:spcPts val="0"/>
              </a:spcAft>
              <a:buSzPts val="2400"/>
              <a:buAutoNum type="arabicPeriod"/>
            </a:pPr>
            <a:r>
              <a:rPr lang="en-GB" sz="2400"/>
              <a:t>Solid particles move in one spot.</a:t>
            </a:r>
            <a:endParaRPr sz="2400"/>
          </a:p>
          <a:p>
            <a:pPr marL="457200" lvl="0" indent="-381000" algn="l" rtl="0">
              <a:lnSpc>
                <a:spcPct val="150000"/>
              </a:lnSpc>
              <a:spcBef>
                <a:spcPts val="0"/>
              </a:spcBef>
              <a:spcAft>
                <a:spcPts val="0"/>
              </a:spcAft>
              <a:buSzPts val="2400"/>
              <a:buAutoNum type="arabicPeriod"/>
            </a:pPr>
            <a:r>
              <a:rPr lang="en-GB" sz="2400"/>
              <a:t>Gas particles can expand or contract to fill their container.</a:t>
            </a:r>
            <a:endParaRPr sz="2400"/>
          </a:p>
          <a:p>
            <a:pPr marL="457200" lvl="0" indent="-381000" algn="l" rtl="0">
              <a:lnSpc>
                <a:spcPct val="150000"/>
              </a:lnSpc>
              <a:spcBef>
                <a:spcPts val="0"/>
              </a:spcBef>
              <a:spcAft>
                <a:spcPts val="0"/>
              </a:spcAft>
              <a:buSzPts val="2400"/>
              <a:buAutoNum type="arabicPeriod"/>
            </a:pPr>
            <a:r>
              <a:rPr lang="en-GB" sz="2400"/>
              <a:t>Liquids take on the shape of their container.</a:t>
            </a:r>
            <a:endParaRPr sz="2400"/>
          </a:p>
        </p:txBody>
      </p:sp>
      <p:pic>
        <p:nvPicPr>
          <p:cNvPr id="239" name="Google Shape;239;p41"/>
          <p:cNvPicPr preferRelativeResize="0"/>
          <p:nvPr/>
        </p:nvPicPr>
        <p:blipFill>
          <a:blip r:embed="rId3">
            <a:alphaModFix/>
          </a:blip>
          <a:stretch>
            <a:fillRect/>
          </a:stretch>
        </p:blipFill>
        <p:spPr>
          <a:xfrm>
            <a:off x="5679850" y="211050"/>
            <a:ext cx="3226998" cy="1502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200">
                <a:solidFill>
                  <a:schemeClr val="dk1"/>
                </a:solidFill>
              </a:rPr>
              <a:t>Match the observable features to the vertebrates below.</a:t>
            </a:r>
            <a:endParaRPr sz="2200"/>
          </a:p>
        </p:txBody>
      </p:sp>
      <p:sp>
        <p:nvSpPr>
          <p:cNvPr id="245" name="Google Shape;245;p42"/>
          <p:cNvSpPr txBox="1"/>
          <p:nvPr/>
        </p:nvSpPr>
        <p:spPr>
          <a:xfrm>
            <a:off x="492775" y="1562463"/>
            <a:ext cx="3233100" cy="19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Observable features</a:t>
            </a: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Feathers &amp; beak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Hair/fur </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Dry scales</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Wet skin</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Wet scales </a:t>
            </a:r>
            <a:endParaRPr sz="1800">
              <a:latin typeface="Century Gothic"/>
              <a:ea typeface="Century Gothic"/>
              <a:cs typeface="Century Gothic"/>
              <a:sym typeface="Century Gothic"/>
            </a:endParaRPr>
          </a:p>
        </p:txBody>
      </p:sp>
      <p:sp>
        <p:nvSpPr>
          <p:cNvPr id="246" name="Google Shape;246;p42"/>
          <p:cNvSpPr txBox="1"/>
          <p:nvPr/>
        </p:nvSpPr>
        <p:spPr>
          <a:xfrm>
            <a:off x="3726016" y="1126491"/>
            <a:ext cx="20616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A: Clown Fish </a:t>
            </a:r>
            <a:endParaRPr>
              <a:latin typeface="Century Gothic"/>
              <a:ea typeface="Century Gothic"/>
              <a:cs typeface="Century Gothic"/>
              <a:sym typeface="Century Gothic"/>
            </a:endParaRPr>
          </a:p>
        </p:txBody>
      </p:sp>
      <p:sp>
        <p:nvSpPr>
          <p:cNvPr id="247" name="Google Shape;247;p42"/>
          <p:cNvSpPr txBox="1"/>
          <p:nvPr/>
        </p:nvSpPr>
        <p:spPr>
          <a:xfrm>
            <a:off x="3906865" y="2634658"/>
            <a:ext cx="18039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B: Green Tree Frog</a:t>
            </a:r>
            <a:endParaRPr>
              <a:latin typeface="Century Gothic"/>
              <a:ea typeface="Century Gothic"/>
              <a:cs typeface="Century Gothic"/>
              <a:sym typeface="Century Gothic"/>
            </a:endParaRPr>
          </a:p>
        </p:txBody>
      </p:sp>
      <p:sp>
        <p:nvSpPr>
          <p:cNvPr id="248" name="Google Shape;248;p42"/>
          <p:cNvSpPr txBox="1"/>
          <p:nvPr/>
        </p:nvSpPr>
        <p:spPr>
          <a:xfrm>
            <a:off x="5968446" y="1126491"/>
            <a:ext cx="20616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D: Blue Tongue Lizard</a:t>
            </a:r>
            <a:endParaRPr>
              <a:latin typeface="Century Gothic"/>
              <a:ea typeface="Century Gothic"/>
              <a:cs typeface="Century Gothic"/>
              <a:sym typeface="Century Gothic"/>
            </a:endParaRPr>
          </a:p>
        </p:txBody>
      </p:sp>
      <p:sp>
        <p:nvSpPr>
          <p:cNvPr id="249" name="Google Shape;249;p42"/>
          <p:cNvSpPr txBox="1"/>
          <p:nvPr/>
        </p:nvSpPr>
        <p:spPr>
          <a:xfrm>
            <a:off x="2049259" y="3636723"/>
            <a:ext cx="20616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C: Quokka</a:t>
            </a:r>
            <a:endParaRPr>
              <a:latin typeface="Century Gothic"/>
              <a:ea typeface="Century Gothic"/>
              <a:cs typeface="Century Gothic"/>
              <a:sym typeface="Century Gothic"/>
            </a:endParaRPr>
          </a:p>
        </p:txBody>
      </p:sp>
      <p:sp>
        <p:nvSpPr>
          <p:cNvPr id="250" name="Google Shape;250;p42"/>
          <p:cNvSpPr txBox="1"/>
          <p:nvPr/>
        </p:nvSpPr>
        <p:spPr>
          <a:xfrm>
            <a:off x="6322261" y="2569197"/>
            <a:ext cx="14433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E: Pelican</a:t>
            </a:r>
            <a:endParaRPr>
              <a:latin typeface="Century Gothic"/>
              <a:ea typeface="Century Gothic"/>
              <a:cs typeface="Century Gothic"/>
              <a:sym typeface="Century Gothic"/>
            </a:endParaRPr>
          </a:p>
        </p:txBody>
      </p:sp>
      <p:pic>
        <p:nvPicPr>
          <p:cNvPr id="251" name="Google Shape;251;p42"/>
          <p:cNvPicPr preferRelativeResize="0"/>
          <p:nvPr/>
        </p:nvPicPr>
        <p:blipFill rotWithShape="1">
          <a:blip r:embed="rId3">
            <a:alphaModFix/>
          </a:blip>
          <a:srcRect r="8617"/>
          <a:stretch/>
        </p:blipFill>
        <p:spPr>
          <a:xfrm>
            <a:off x="6251028" y="2927100"/>
            <a:ext cx="1514525" cy="1565577"/>
          </a:xfrm>
          <a:prstGeom prst="rect">
            <a:avLst/>
          </a:prstGeom>
          <a:noFill/>
          <a:ln>
            <a:noFill/>
          </a:ln>
        </p:spPr>
      </p:pic>
      <p:pic>
        <p:nvPicPr>
          <p:cNvPr id="252" name="Google Shape;252;p42"/>
          <p:cNvPicPr preferRelativeResize="0"/>
          <p:nvPr/>
        </p:nvPicPr>
        <p:blipFill>
          <a:blip r:embed="rId4">
            <a:alphaModFix/>
          </a:blip>
          <a:stretch>
            <a:fillRect/>
          </a:stretch>
        </p:blipFill>
        <p:spPr>
          <a:xfrm>
            <a:off x="3470425" y="1517826"/>
            <a:ext cx="1803900" cy="906522"/>
          </a:xfrm>
          <a:prstGeom prst="rect">
            <a:avLst/>
          </a:prstGeom>
          <a:noFill/>
          <a:ln>
            <a:noFill/>
          </a:ln>
        </p:spPr>
      </p:pic>
      <p:pic>
        <p:nvPicPr>
          <p:cNvPr id="253" name="Google Shape;253;p42"/>
          <p:cNvPicPr preferRelativeResize="0"/>
          <p:nvPr/>
        </p:nvPicPr>
        <p:blipFill>
          <a:blip r:embed="rId5">
            <a:alphaModFix/>
          </a:blip>
          <a:stretch>
            <a:fillRect/>
          </a:stretch>
        </p:blipFill>
        <p:spPr>
          <a:xfrm>
            <a:off x="5988915" y="1437325"/>
            <a:ext cx="2109972" cy="1067525"/>
          </a:xfrm>
          <a:prstGeom prst="rect">
            <a:avLst/>
          </a:prstGeom>
          <a:noFill/>
          <a:ln>
            <a:noFill/>
          </a:ln>
        </p:spPr>
      </p:pic>
      <p:pic>
        <p:nvPicPr>
          <p:cNvPr id="254" name="Google Shape;254;p42"/>
          <p:cNvPicPr preferRelativeResize="0"/>
          <p:nvPr/>
        </p:nvPicPr>
        <p:blipFill>
          <a:blip r:embed="rId6">
            <a:alphaModFix/>
          </a:blip>
          <a:stretch>
            <a:fillRect/>
          </a:stretch>
        </p:blipFill>
        <p:spPr>
          <a:xfrm>
            <a:off x="4196262" y="2990688"/>
            <a:ext cx="1121126" cy="1067538"/>
          </a:xfrm>
          <a:prstGeom prst="rect">
            <a:avLst/>
          </a:prstGeom>
          <a:noFill/>
          <a:ln>
            <a:noFill/>
          </a:ln>
        </p:spPr>
      </p:pic>
      <p:pic>
        <p:nvPicPr>
          <p:cNvPr id="255" name="Google Shape;255;p42"/>
          <p:cNvPicPr preferRelativeResize="0"/>
          <p:nvPr/>
        </p:nvPicPr>
        <p:blipFill>
          <a:blip r:embed="rId7">
            <a:alphaModFix/>
          </a:blip>
          <a:stretch>
            <a:fillRect/>
          </a:stretch>
        </p:blipFill>
        <p:spPr>
          <a:xfrm>
            <a:off x="3085325" y="3548905"/>
            <a:ext cx="821550" cy="1445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t>Construct a dichotomous or tabular key using the following four animals using their observable features. </a:t>
            </a:r>
            <a:endParaRPr sz="2400"/>
          </a:p>
        </p:txBody>
      </p:sp>
      <p:pic>
        <p:nvPicPr>
          <p:cNvPr id="261" name="Google Shape;261;p43"/>
          <p:cNvPicPr preferRelativeResize="0"/>
          <p:nvPr/>
        </p:nvPicPr>
        <p:blipFill>
          <a:blip r:embed="rId3">
            <a:alphaModFix/>
          </a:blip>
          <a:stretch>
            <a:fillRect/>
          </a:stretch>
        </p:blipFill>
        <p:spPr>
          <a:xfrm>
            <a:off x="4100130" y="2927062"/>
            <a:ext cx="2168525" cy="1228275"/>
          </a:xfrm>
          <a:prstGeom prst="rect">
            <a:avLst/>
          </a:prstGeom>
          <a:noFill/>
          <a:ln>
            <a:noFill/>
          </a:ln>
        </p:spPr>
      </p:pic>
      <p:pic>
        <p:nvPicPr>
          <p:cNvPr id="262" name="Google Shape;262;p43"/>
          <p:cNvPicPr preferRelativeResize="0"/>
          <p:nvPr/>
        </p:nvPicPr>
        <p:blipFill>
          <a:blip r:embed="rId4">
            <a:alphaModFix/>
          </a:blip>
          <a:stretch>
            <a:fillRect/>
          </a:stretch>
        </p:blipFill>
        <p:spPr>
          <a:xfrm>
            <a:off x="5832550" y="622445"/>
            <a:ext cx="1830750" cy="1373075"/>
          </a:xfrm>
          <a:prstGeom prst="rect">
            <a:avLst/>
          </a:prstGeom>
          <a:noFill/>
          <a:ln>
            <a:noFill/>
          </a:ln>
        </p:spPr>
      </p:pic>
      <p:pic>
        <p:nvPicPr>
          <p:cNvPr id="263" name="Google Shape;263;p43"/>
          <p:cNvPicPr preferRelativeResize="0"/>
          <p:nvPr/>
        </p:nvPicPr>
        <p:blipFill>
          <a:blip r:embed="rId5">
            <a:alphaModFix/>
          </a:blip>
          <a:stretch>
            <a:fillRect/>
          </a:stretch>
        </p:blipFill>
        <p:spPr>
          <a:xfrm>
            <a:off x="6848900" y="2355130"/>
            <a:ext cx="1760454" cy="1314452"/>
          </a:xfrm>
          <a:prstGeom prst="rect">
            <a:avLst/>
          </a:prstGeom>
          <a:noFill/>
          <a:ln>
            <a:noFill/>
          </a:ln>
        </p:spPr>
      </p:pic>
      <p:pic>
        <p:nvPicPr>
          <p:cNvPr id="264" name="Google Shape;264;p43"/>
          <p:cNvPicPr preferRelativeResize="0"/>
          <p:nvPr/>
        </p:nvPicPr>
        <p:blipFill>
          <a:blip r:embed="rId6">
            <a:alphaModFix/>
          </a:blip>
          <a:stretch>
            <a:fillRect/>
          </a:stretch>
        </p:blipFill>
        <p:spPr>
          <a:xfrm>
            <a:off x="1794926" y="2461251"/>
            <a:ext cx="1615174" cy="2159874"/>
          </a:xfrm>
          <a:prstGeom prst="rect">
            <a:avLst/>
          </a:prstGeom>
          <a:noFill/>
          <a:ln>
            <a:noFill/>
          </a:ln>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A90ABD-F85A-49C0-9AB2-BB5ADB0EC44D}">
  <ds:schemaRefs>
    <ds:schemaRef ds:uri="http://schemas.microsoft.com/sharepoint/v3/contenttype/forms"/>
  </ds:schemaRefs>
</ds:datastoreItem>
</file>

<file path=customXml/itemProps2.xml><?xml version="1.0" encoding="utf-8"?>
<ds:datastoreItem xmlns:ds="http://schemas.openxmlformats.org/officeDocument/2006/customXml" ds:itemID="{B47B38A7-C2CD-489C-BCCF-BE78C25EF372}"/>
</file>

<file path=customXml/itemProps3.xml><?xml version="1.0" encoding="utf-8"?>
<ds:datastoreItem xmlns:ds="http://schemas.openxmlformats.org/officeDocument/2006/customXml" ds:itemID="{FA41B14F-2023-437B-A51A-19B707D76F7A}">
  <ds:schemaRefs>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 ds:uri="a935dd7b-bafd-4d5f-b802-f485d9a95a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TotalTime>
  <Words>1468</Words>
  <Application>Microsoft Office PowerPoint</Application>
  <PresentationFormat>On-screen Show (16:9)</PresentationFormat>
  <Paragraphs>155</Paragraphs>
  <Slides>22</Slides>
  <Notes>20</Notes>
  <HiddenSlides>1</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PBS Sans</vt:lpstr>
      <vt:lpstr>Cabin</vt:lpstr>
      <vt:lpstr>Impact</vt:lpstr>
      <vt:lpstr>Century Gothic</vt:lpstr>
      <vt:lpstr>ASC EDI Template</vt:lpstr>
      <vt:lpstr>Simple Light</vt:lpstr>
      <vt:lpstr>ASC EDI Template</vt:lpstr>
      <vt:lpstr>Human Impacts on Food Webs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predict the effect of human activity on local habitats using food webs.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predict the effect of human activity on local habitats using food webs.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WEB IMPACTS 2</dc:title>
  <cp:lastModifiedBy>Sarina Watson</cp:lastModifiedBy>
  <cp:revision>3</cp:revision>
  <dcterms:modified xsi:type="dcterms:W3CDTF">2022-07-21T00:20:44Z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